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7"/>
  </p:handoutMasterIdLst>
  <p:sldIdLst>
    <p:sldId id="256" r:id="rId2"/>
    <p:sldId id="279" r:id="rId3"/>
    <p:sldId id="281" r:id="rId4"/>
    <p:sldId id="264" r:id="rId5"/>
    <p:sldId id="258" r:id="rId6"/>
    <p:sldId id="257" r:id="rId7"/>
    <p:sldId id="259" r:id="rId8"/>
    <p:sldId id="260" r:id="rId9"/>
    <p:sldId id="261" r:id="rId10"/>
    <p:sldId id="262" r:id="rId11"/>
    <p:sldId id="263" r:id="rId12"/>
    <p:sldId id="265" r:id="rId13"/>
    <p:sldId id="266" r:id="rId14"/>
    <p:sldId id="268" r:id="rId15"/>
    <p:sldId id="267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</p:sldIdLst>
  <p:sldSz cx="9144000" cy="6858000" type="screen4x3"/>
  <p:notesSz cx="7010400" cy="9296400"/>
  <p:custDataLst>
    <p:tags r:id="rId2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cps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CFF"/>
    <a:srgbClr val="66FF66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2538" y="-11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351A77-2719-4CCB-A074-2334F1D52975}" type="doc">
      <dgm:prSet loTypeId="urn:microsoft.com/office/officeart/2005/8/layout/hierarchy4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B9045B-F944-4527-8D28-2EC10D625F99}">
      <dgm:prSet phldrT="[Text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xfrm>
          <a:off x="1727213" y="1073806"/>
          <a:ext cx="2489172" cy="2489172"/>
        </a:xfrm>
      </dgm:spPr>
      <dgm:t>
        <a:bodyPr/>
        <a:lstStyle/>
        <a:p>
          <a:r>
            <a:rPr lang="en-US" sz="3600" b="1" dirty="0" smtClean="0">
              <a:latin typeface="Palatino Linotype" pitchFamily="18" charset="0"/>
              <a:ea typeface="+mn-ea"/>
              <a:cs typeface="Arial" pitchFamily="34" charset="0"/>
            </a:rPr>
            <a:t>One Student-Centered Goal</a:t>
          </a:r>
        </a:p>
        <a:p>
          <a:r>
            <a:rPr lang="en-US" sz="2400" dirty="0" smtClean="0">
              <a:solidFill>
                <a:schemeClr val="bg1"/>
              </a:solidFill>
              <a:latin typeface="Palatino Linotype" pitchFamily="18" charset="0"/>
              <a:ea typeface="+mn-ea"/>
              <a:cs typeface="Arial" pitchFamily="34" charset="0"/>
            </a:rPr>
            <a:t>All students will graduate having actively </a:t>
          </a:r>
          <a:r>
            <a:rPr lang="en-US" sz="2400" dirty="0" smtClean="0">
              <a:latin typeface="Palatino Linotype" pitchFamily="18" charset="0"/>
              <a:ea typeface="+mn-ea"/>
              <a:cs typeface="Arial" pitchFamily="34" charset="0"/>
            </a:rPr>
            <a:t>mastered the </a:t>
          </a:r>
          <a:r>
            <a:rPr lang="en-US" sz="2400" dirty="0" smtClean="0">
              <a:solidFill>
                <a:schemeClr val="bg1"/>
              </a:solidFill>
              <a:latin typeface="Palatino Linotype" pitchFamily="18" charset="0"/>
              <a:ea typeface="+mn-ea"/>
              <a:cs typeface="Arial" pitchFamily="34" charset="0"/>
            </a:rPr>
            <a:t>lifelong-learning</a:t>
          </a:r>
          <a:r>
            <a:rPr lang="en-US" sz="2400" dirty="0" smtClean="0">
              <a:latin typeface="Palatino Linotype" pitchFamily="18" charset="0"/>
              <a:ea typeface="+mn-ea"/>
              <a:cs typeface="Arial" pitchFamily="34" charset="0"/>
            </a:rPr>
            <a:t> skills they need to succeed as 21</a:t>
          </a:r>
          <a:r>
            <a:rPr lang="en-US" sz="2400" baseline="30000" dirty="0" smtClean="0">
              <a:latin typeface="Palatino Linotype" pitchFamily="18" charset="0"/>
              <a:ea typeface="+mn-ea"/>
              <a:cs typeface="Arial" pitchFamily="34" charset="0"/>
            </a:rPr>
            <a:t>st </a:t>
          </a:r>
          <a:r>
            <a:rPr lang="en-US" sz="2400" baseline="0" dirty="0" smtClean="0">
              <a:latin typeface="Palatino Linotype" pitchFamily="18" charset="0"/>
              <a:ea typeface="+mn-ea"/>
              <a:cs typeface="Arial" pitchFamily="34" charset="0"/>
            </a:rPr>
            <a:t>century</a:t>
          </a:r>
          <a:r>
            <a:rPr lang="en-US" sz="2400" baseline="30000" dirty="0" smtClean="0">
              <a:latin typeface="Palatino Linotype" pitchFamily="18" charset="0"/>
              <a:ea typeface="+mn-ea"/>
              <a:cs typeface="Arial" pitchFamily="34" charset="0"/>
            </a:rPr>
            <a:t> </a:t>
          </a:r>
          <a:r>
            <a:rPr lang="en-US" sz="2400" baseline="0" dirty="0" smtClean="0">
              <a:latin typeface="Palatino Linotype" pitchFamily="18" charset="0"/>
              <a:ea typeface="+mn-ea"/>
              <a:cs typeface="Arial" pitchFamily="34" charset="0"/>
            </a:rPr>
            <a:t>learners, workers, and citizens.</a:t>
          </a:r>
        </a:p>
      </dgm:t>
    </dgm:pt>
    <dgm:pt modelId="{38F78F39-85BC-489B-955E-AC612722CA6A}" type="parTrans" cxnId="{FB3E6F6A-4084-407D-B86B-B7BE01210A7B}">
      <dgm:prSet/>
      <dgm:spPr/>
      <dgm:t>
        <a:bodyPr/>
        <a:lstStyle/>
        <a:p>
          <a:endParaRPr lang="en-US"/>
        </a:p>
      </dgm:t>
    </dgm:pt>
    <dgm:pt modelId="{F1EF01B0-1D48-4BD7-A275-5CEBF5010B06}" type="sibTrans" cxnId="{FB3E6F6A-4084-407D-B86B-B7BE01210A7B}">
      <dgm:prSet/>
      <dgm:spPr/>
      <dgm:t>
        <a:bodyPr/>
        <a:lstStyle/>
        <a:p>
          <a:endParaRPr lang="en-US"/>
        </a:p>
      </dgm:t>
    </dgm:pt>
    <dgm:pt modelId="{0918BFBD-1D91-4EC3-926D-AE87080A245D}">
      <dgm:prSet phldrT="[Text]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>
        <a:xfrm>
          <a:off x="2349506" y="76796"/>
          <a:ext cx="1244586" cy="1244586"/>
        </a:xfrm>
      </dgm:spPr>
      <dgm:t>
        <a:bodyPr/>
        <a:lstStyle/>
        <a:p>
          <a:r>
            <a:rPr lang="en-US" b="1" dirty="0" smtClean="0">
              <a:latin typeface="Palatino Linotype" pitchFamily="18" charset="0"/>
              <a:ea typeface="+mn-ea"/>
              <a:cs typeface="Arial" pitchFamily="34" charset="0"/>
            </a:rPr>
            <a:t>Objective 1</a:t>
          </a:r>
        </a:p>
        <a:p>
          <a:r>
            <a:rPr lang="en-US" b="1" i="1" dirty="0" smtClean="0">
              <a:latin typeface="Palatino Linotype" pitchFamily="18" charset="0"/>
              <a:ea typeface="+mn-ea"/>
              <a:cs typeface="Arial" pitchFamily="34" charset="0"/>
            </a:rPr>
            <a:t>We will </a:t>
          </a:r>
          <a:r>
            <a:rPr lang="en-US" b="0" i="1" dirty="0" smtClean="0">
              <a:latin typeface="Palatino Linotype" pitchFamily="18" charset="0"/>
              <a:ea typeface="+mn-ea"/>
              <a:cs typeface="Arial" pitchFamily="34" charset="0"/>
            </a:rPr>
            <a:t>engage every student</a:t>
          </a:r>
        </a:p>
        <a:p>
          <a:endParaRPr lang="en-US" b="0" i="1" dirty="0">
            <a:latin typeface="Palatino Linotype" pitchFamily="18" charset="0"/>
            <a:ea typeface="+mn-ea"/>
            <a:cs typeface="Arial" pitchFamily="34" charset="0"/>
          </a:endParaRPr>
        </a:p>
      </dgm:t>
    </dgm:pt>
    <dgm:pt modelId="{6B02B4B6-A805-4CD9-84CD-678849B3CAE4}" type="parTrans" cxnId="{1D67080B-32BA-4E51-A349-5E210A643382}">
      <dgm:prSet/>
      <dgm:spPr/>
      <dgm:t>
        <a:bodyPr/>
        <a:lstStyle/>
        <a:p>
          <a:endParaRPr lang="en-US"/>
        </a:p>
      </dgm:t>
    </dgm:pt>
    <dgm:pt modelId="{41A34E43-D42C-4CF9-99B9-C0FBA416DA2D}" type="sibTrans" cxnId="{1D67080B-32BA-4E51-A349-5E210A643382}">
      <dgm:prSet/>
      <dgm:spPr/>
      <dgm:t>
        <a:bodyPr/>
        <a:lstStyle/>
        <a:p>
          <a:endParaRPr lang="en-US"/>
        </a:p>
      </dgm:t>
    </dgm:pt>
    <dgm:pt modelId="{400622A3-033D-48E0-BEBC-9397287C6195}">
      <dgm:prSet phldrT="[Text]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>
        <a:xfrm>
          <a:off x="3889554" y="1195707"/>
          <a:ext cx="1244586" cy="1244586"/>
        </a:xfrm>
      </dgm:spPr>
      <dgm:t>
        <a:bodyPr/>
        <a:lstStyle/>
        <a:p>
          <a:r>
            <a:rPr lang="en-US" b="1" i="0" dirty="0" smtClean="0">
              <a:latin typeface="Palatino Linotype" pitchFamily="18" charset="0"/>
              <a:ea typeface="+mn-ea"/>
              <a:cs typeface="Arial" pitchFamily="34" charset="0"/>
            </a:rPr>
            <a:t>Objective 2</a:t>
          </a:r>
          <a:r>
            <a:rPr lang="en-US" i="1" dirty="0" smtClean="0">
              <a:latin typeface="Palatino Linotype" pitchFamily="18" charset="0"/>
              <a:ea typeface="+mn-ea"/>
              <a:cs typeface="Arial" pitchFamily="34" charset="0"/>
            </a:rPr>
            <a:t>      We will implement balanced assessments</a:t>
          </a:r>
        </a:p>
        <a:p>
          <a:endParaRPr lang="en-US" i="1" dirty="0">
            <a:latin typeface="Palatino Linotype" pitchFamily="18" charset="0"/>
            <a:ea typeface="+mn-ea"/>
            <a:cs typeface="Arial" pitchFamily="34" charset="0"/>
          </a:endParaRPr>
        </a:p>
      </dgm:t>
    </dgm:pt>
    <dgm:pt modelId="{DADEE05A-AE69-4607-B3D0-08F8505E4846}" type="parTrans" cxnId="{6E05E8F8-9C9B-446B-BC99-7532BBE8DA05}">
      <dgm:prSet/>
      <dgm:spPr/>
      <dgm:t>
        <a:bodyPr/>
        <a:lstStyle/>
        <a:p>
          <a:endParaRPr lang="en-US"/>
        </a:p>
      </dgm:t>
    </dgm:pt>
    <dgm:pt modelId="{BB76D412-EF32-4112-88BF-D2825927F389}" type="sibTrans" cxnId="{6E05E8F8-9C9B-446B-BC99-7532BBE8DA05}">
      <dgm:prSet/>
      <dgm:spPr/>
      <dgm:t>
        <a:bodyPr/>
        <a:lstStyle/>
        <a:p>
          <a:endParaRPr lang="en-US"/>
        </a:p>
      </dgm:t>
    </dgm:pt>
    <dgm:pt modelId="{AF46DA4F-2434-4231-8BB1-81C5B0D60AF3}">
      <dgm:prSet phldrT="[Text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xfrm>
          <a:off x="3301308" y="3006142"/>
          <a:ext cx="1244586" cy="1244586"/>
        </a:xfrm>
      </dgm:spPr>
      <dgm:t>
        <a:bodyPr/>
        <a:lstStyle/>
        <a:p>
          <a:pPr algn="ctr"/>
          <a:r>
            <a:rPr lang="en-US" b="1" i="0" dirty="0" smtClean="0">
              <a:latin typeface="Palatino Linotype" pitchFamily="18" charset="0"/>
              <a:ea typeface="+mn-ea"/>
              <a:cs typeface="Arial" pitchFamily="34" charset="0"/>
            </a:rPr>
            <a:t>Objective 3</a:t>
          </a:r>
          <a:r>
            <a:rPr lang="en-US" i="1" dirty="0" smtClean="0">
              <a:latin typeface="Palatino Linotype" pitchFamily="18" charset="0"/>
              <a:ea typeface="+mn-ea"/>
              <a:cs typeface="Arial" pitchFamily="34" charset="0"/>
            </a:rPr>
            <a:t> We will improve opportunity and achievement</a:t>
          </a:r>
          <a:endParaRPr lang="en-US" i="1" dirty="0">
            <a:latin typeface="Palatino Linotype" pitchFamily="18" charset="0"/>
            <a:ea typeface="+mn-ea"/>
            <a:cs typeface="Arial" pitchFamily="34" charset="0"/>
          </a:endParaRPr>
        </a:p>
      </dgm:t>
    </dgm:pt>
    <dgm:pt modelId="{7356283B-7A92-4C30-BC7B-1D17D55D8692}" type="parTrans" cxnId="{A8A75758-DA7F-4D91-8732-8CE221E43208}">
      <dgm:prSet/>
      <dgm:spPr/>
      <dgm:t>
        <a:bodyPr/>
        <a:lstStyle/>
        <a:p>
          <a:endParaRPr lang="en-US"/>
        </a:p>
      </dgm:t>
    </dgm:pt>
    <dgm:pt modelId="{7912DF43-32D1-4620-BA81-EB9DC4829B8F}" type="sibTrans" cxnId="{A8A75758-DA7F-4D91-8732-8CE221E43208}">
      <dgm:prSet/>
      <dgm:spPr/>
      <dgm:t>
        <a:bodyPr/>
        <a:lstStyle/>
        <a:p>
          <a:endParaRPr lang="en-US"/>
        </a:p>
      </dgm:t>
    </dgm:pt>
    <dgm:pt modelId="{6FF2FEBB-F195-4307-85A5-E62A9B6C60AB}">
      <dgm:prSet phldrT="[Text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>
        <a:xfrm>
          <a:off x="1397705" y="3006142"/>
          <a:ext cx="1244586" cy="1244586"/>
        </a:xfrm>
      </dgm:spPr>
      <dgm:t>
        <a:bodyPr/>
        <a:lstStyle/>
        <a:p>
          <a:r>
            <a:rPr lang="en-US" b="1" i="0" dirty="0" smtClean="0">
              <a:latin typeface="Palatino Linotype" pitchFamily="18" charset="0"/>
              <a:ea typeface="+mn-ea"/>
              <a:cs typeface="Arial" pitchFamily="34" charset="0"/>
            </a:rPr>
            <a:t>Objective 4</a:t>
          </a:r>
        </a:p>
        <a:p>
          <a:r>
            <a:rPr lang="en-US" i="1" dirty="0" smtClean="0">
              <a:latin typeface="Palatino Linotype" pitchFamily="18" charset="0"/>
              <a:ea typeface="+mn-ea"/>
              <a:cs typeface="Arial" pitchFamily="34" charset="0"/>
            </a:rPr>
            <a:t> We will create and expand partnerships</a:t>
          </a:r>
        </a:p>
        <a:p>
          <a:endParaRPr lang="en-US" i="1" dirty="0">
            <a:latin typeface="Palatino Linotype" pitchFamily="18" charset="0"/>
            <a:ea typeface="+mn-ea"/>
            <a:cs typeface="Arial" pitchFamily="34" charset="0"/>
          </a:endParaRPr>
        </a:p>
      </dgm:t>
    </dgm:pt>
    <dgm:pt modelId="{65744039-DA83-4814-99D8-407A81A24B11}" type="parTrans" cxnId="{B2C6B220-D54B-4D52-8890-7DE98EA76BC8}">
      <dgm:prSet/>
      <dgm:spPr/>
      <dgm:t>
        <a:bodyPr/>
        <a:lstStyle/>
        <a:p>
          <a:endParaRPr lang="en-US"/>
        </a:p>
      </dgm:t>
    </dgm:pt>
    <dgm:pt modelId="{AE827CE2-B831-4AB2-B1E7-98B64A3D6680}" type="sibTrans" cxnId="{B2C6B220-D54B-4D52-8890-7DE98EA76BC8}">
      <dgm:prSet/>
      <dgm:spPr/>
      <dgm:t>
        <a:bodyPr/>
        <a:lstStyle/>
        <a:p>
          <a:endParaRPr lang="en-US"/>
        </a:p>
      </dgm:t>
    </dgm:pt>
    <dgm:pt modelId="{A340E383-D83C-47E3-890B-E36563B6C987}">
      <dgm:prSet phldrT="[Text]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>
        <a:xfrm>
          <a:off x="809459" y="1195707"/>
          <a:ext cx="1244586" cy="1244586"/>
        </a:xfrm>
      </dgm:spPr>
      <dgm:t>
        <a:bodyPr/>
        <a:lstStyle/>
        <a:p>
          <a:r>
            <a:rPr lang="en-US" b="1" i="0" dirty="0" smtClean="0">
              <a:latin typeface="Palatino Linotype" pitchFamily="18" charset="0"/>
              <a:ea typeface="+mn-ea"/>
              <a:cs typeface="Arial" pitchFamily="34" charset="0"/>
            </a:rPr>
            <a:t>Objective 5</a:t>
          </a:r>
        </a:p>
        <a:p>
          <a:r>
            <a:rPr lang="en-US" b="1" i="1" dirty="0" smtClean="0">
              <a:latin typeface="Palatino Linotype" pitchFamily="18" charset="0"/>
              <a:ea typeface="+mn-ea"/>
              <a:cs typeface="Arial" pitchFamily="34" charset="0"/>
            </a:rPr>
            <a:t> We will optimize resources</a:t>
          </a:r>
        </a:p>
        <a:p>
          <a:endParaRPr lang="en-US" i="1" dirty="0" smtClean="0">
            <a:latin typeface="Palatino Linotype" pitchFamily="18" charset="0"/>
            <a:ea typeface="+mn-ea"/>
            <a:cs typeface="Arial" pitchFamily="34" charset="0"/>
          </a:endParaRPr>
        </a:p>
        <a:p>
          <a:endParaRPr lang="en-US" i="1" dirty="0">
            <a:latin typeface="Palatino Linotype" pitchFamily="18" charset="0"/>
            <a:ea typeface="+mn-ea"/>
            <a:cs typeface="Arial" pitchFamily="34" charset="0"/>
          </a:endParaRPr>
        </a:p>
      </dgm:t>
    </dgm:pt>
    <dgm:pt modelId="{AF974993-F8BD-4F3C-8C8B-0B3E2FBF6357}" type="parTrans" cxnId="{B2D91550-7BF8-42D5-8EAE-4596F86FC326}">
      <dgm:prSet/>
      <dgm:spPr/>
      <dgm:t>
        <a:bodyPr/>
        <a:lstStyle/>
        <a:p>
          <a:endParaRPr lang="en-US"/>
        </a:p>
      </dgm:t>
    </dgm:pt>
    <dgm:pt modelId="{FF01D9CF-5027-4901-88CA-A1E937F237AD}" type="sibTrans" cxnId="{B2D91550-7BF8-42D5-8EAE-4596F86FC326}">
      <dgm:prSet/>
      <dgm:spPr/>
      <dgm:t>
        <a:bodyPr/>
        <a:lstStyle/>
        <a:p>
          <a:endParaRPr lang="en-US"/>
        </a:p>
      </dgm:t>
    </dgm:pt>
    <dgm:pt modelId="{3BD18E5B-030A-4E2E-A229-F1D9323A285A}" type="pres">
      <dgm:prSet presAssocID="{58351A77-2719-4CCB-A074-2334F1D5297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C855A07-1C67-4EF7-9FE0-22A2A0E979EE}" type="pres">
      <dgm:prSet presAssocID="{93B9045B-F944-4527-8D28-2EC10D625F99}" presName="vertOne" presStyleCnt="0"/>
      <dgm:spPr/>
    </dgm:pt>
    <dgm:pt modelId="{97EC352B-910D-498A-8BB9-71ACFB5F1408}" type="pres">
      <dgm:prSet presAssocID="{93B9045B-F944-4527-8D28-2EC10D625F99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84327BB-7751-4ACC-9C7D-557F499B2EFE}" type="pres">
      <dgm:prSet presAssocID="{93B9045B-F944-4527-8D28-2EC10D625F99}" presName="parTransOne" presStyleCnt="0"/>
      <dgm:spPr/>
    </dgm:pt>
    <dgm:pt modelId="{6DB7FC99-A450-4688-A76E-A2A1B7812BD4}" type="pres">
      <dgm:prSet presAssocID="{93B9045B-F944-4527-8D28-2EC10D625F99}" presName="horzOne" presStyleCnt="0"/>
      <dgm:spPr/>
    </dgm:pt>
    <dgm:pt modelId="{3CBC86F1-0DD9-49FE-907F-140DFA571D8F}" type="pres">
      <dgm:prSet presAssocID="{0918BFBD-1D91-4EC3-926D-AE87080A245D}" presName="vertTwo" presStyleCnt="0"/>
      <dgm:spPr/>
    </dgm:pt>
    <dgm:pt modelId="{D63D8D48-C38E-4B67-9E6C-F941E62343EE}" type="pres">
      <dgm:prSet presAssocID="{0918BFBD-1D91-4EC3-926D-AE87080A245D}" presName="txTwo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49F3F24-DE61-49AE-9B5D-E422C6CFAFEC}" type="pres">
      <dgm:prSet presAssocID="{0918BFBD-1D91-4EC3-926D-AE87080A245D}" presName="horzTwo" presStyleCnt="0"/>
      <dgm:spPr/>
    </dgm:pt>
    <dgm:pt modelId="{17EA3088-D12A-42F9-9060-F836A65BC25E}" type="pres">
      <dgm:prSet presAssocID="{41A34E43-D42C-4CF9-99B9-C0FBA416DA2D}" presName="sibSpaceTwo" presStyleCnt="0"/>
      <dgm:spPr/>
    </dgm:pt>
    <dgm:pt modelId="{E45F326F-BABF-4382-9860-59EB52A26A51}" type="pres">
      <dgm:prSet presAssocID="{400622A3-033D-48E0-BEBC-9397287C6195}" presName="vertTwo" presStyleCnt="0"/>
      <dgm:spPr/>
    </dgm:pt>
    <dgm:pt modelId="{0385F614-91B0-40ED-8125-F7000E550A21}" type="pres">
      <dgm:prSet presAssocID="{400622A3-033D-48E0-BEBC-9397287C6195}" presName="txTwo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0314962-D565-4FC0-9FD2-95AACC877757}" type="pres">
      <dgm:prSet presAssocID="{400622A3-033D-48E0-BEBC-9397287C6195}" presName="horzTwo" presStyleCnt="0"/>
      <dgm:spPr/>
    </dgm:pt>
    <dgm:pt modelId="{63D8ABDF-C8BB-4445-99F2-73F1A3D61BB1}" type="pres">
      <dgm:prSet presAssocID="{BB76D412-EF32-4112-88BF-D2825927F389}" presName="sibSpaceTwo" presStyleCnt="0"/>
      <dgm:spPr/>
    </dgm:pt>
    <dgm:pt modelId="{528F5C7D-70B1-4929-AE99-5539FB1C91A8}" type="pres">
      <dgm:prSet presAssocID="{AF46DA4F-2434-4231-8BB1-81C5B0D60AF3}" presName="vertTwo" presStyleCnt="0"/>
      <dgm:spPr/>
    </dgm:pt>
    <dgm:pt modelId="{DECB252D-90AA-4352-84CD-0D5C23710A4D}" type="pres">
      <dgm:prSet presAssocID="{AF46DA4F-2434-4231-8BB1-81C5B0D60AF3}" presName="txTwo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1C44F89-2244-45F4-97F1-3282B554CC06}" type="pres">
      <dgm:prSet presAssocID="{AF46DA4F-2434-4231-8BB1-81C5B0D60AF3}" presName="horzTwo" presStyleCnt="0"/>
      <dgm:spPr/>
    </dgm:pt>
    <dgm:pt modelId="{B06BF838-214E-4BDB-B60C-5250D38BE531}" type="pres">
      <dgm:prSet presAssocID="{7912DF43-32D1-4620-BA81-EB9DC4829B8F}" presName="sibSpaceTwo" presStyleCnt="0"/>
      <dgm:spPr/>
    </dgm:pt>
    <dgm:pt modelId="{49D76ED0-1707-4D11-A075-F8282A02813A}" type="pres">
      <dgm:prSet presAssocID="{6FF2FEBB-F195-4307-85A5-E62A9B6C60AB}" presName="vertTwo" presStyleCnt="0"/>
      <dgm:spPr/>
    </dgm:pt>
    <dgm:pt modelId="{1CEB2EAE-A4DB-4D67-857D-D459CF4028CF}" type="pres">
      <dgm:prSet presAssocID="{6FF2FEBB-F195-4307-85A5-E62A9B6C60AB}" presName="txTwo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C90E65B-B620-4218-84B8-915B1A7F97E5}" type="pres">
      <dgm:prSet presAssocID="{6FF2FEBB-F195-4307-85A5-E62A9B6C60AB}" presName="horzTwo" presStyleCnt="0"/>
      <dgm:spPr/>
    </dgm:pt>
    <dgm:pt modelId="{98D0D03A-2A3B-4455-B5A5-864D3A51C230}" type="pres">
      <dgm:prSet presAssocID="{AE827CE2-B831-4AB2-B1E7-98B64A3D6680}" presName="sibSpaceTwo" presStyleCnt="0"/>
      <dgm:spPr/>
    </dgm:pt>
    <dgm:pt modelId="{4FD4CF99-418C-41C9-8C65-3ADE6AC9E474}" type="pres">
      <dgm:prSet presAssocID="{A340E383-D83C-47E3-890B-E36563B6C987}" presName="vertTwo" presStyleCnt="0"/>
      <dgm:spPr/>
    </dgm:pt>
    <dgm:pt modelId="{27AE852D-AB68-446E-9D79-42B3A9C1CDE1}" type="pres">
      <dgm:prSet presAssocID="{A340E383-D83C-47E3-890B-E36563B6C987}" presName="txTwo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A390AB6-2A51-422C-AA61-999651A906A2}" type="pres">
      <dgm:prSet presAssocID="{A340E383-D83C-47E3-890B-E36563B6C987}" presName="horzTwo" presStyleCnt="0"/>
      <dgm:spPr/>
    </dgm:pt>
  </dgm:ptLst>
  <dgm:cxnLst>
    <dgm:cxn modelId="{64F93425-CEB3-415C-9843-01C2E3B96D15}" type="presOf" srcId="{6FF2FEBB-F195-4307-85A5-E62A9B6C60AB}" destId="{1CEB2EAE-A4DB-4D67-857D-D459CF4028CF}" srcOrd="0" destOrd="0" presId="urn:microsoft.com/office/officeart/2005/8/layout/hierarchy4"/>
    <dgm:cxn modelId="{E0576B9C-5DE8-4C00-98A3-C50998F59D0D}" type="presOf" srcId="{58351A77-2719-4CCB-A074-2334F1D52975}" destId="{3BD18E5B-030A-4E2E-A229-F1D9323A285A}" srcOrd="0" destOrd="0" presId="urn:microsoft.com/office/officeart/2005/8/layout/hierarchy4"/>
    <dgm:cxn modelId="{1D67080B-32BA-4E51-A349-5E210A643382}" srcId="{93B9045B-F944-4527-8D28-2EC10D625F99}" destId="{0918BFBD-1D91-4EC3-926D-AE87080A245D}" srcOrd="0" destOrd="0" parTransId="{6B02B4B6-A805-4CD9-84CD-678849B3CAE4}" sibTransId="{41A34E43-D42C-4CF9-99B9-C0FBA416DA2D}"/>
    <dgm:cxn modelId="{D37E495F-223B-4700-B7CC-8142F9D5803A}" type="presOf" srcId="{A340E383-D83C-47E3-890B-E36563B6C987}" destId="{27AE852D-AB68-446E-9D79-42B3A9C1CDE1}" srcOrd="0" destOrd="0" presId="urn:microsoft.com/office/officeart/2005/8/layout/hierarchy4"/>
    <dgm:cxn modelId="{A8A75758-DA7F-4D91-8732-8CE221E43208}" srcId="{93B9045B-F944-4527-8D28-2EC10D625F99}" destId="{AF46DA4F-2434-4231-8BB1-81C5B0D60AF3}" srcOrd="2" destOrd="0" parTransId="{7356283B-7A92-4C30-BC7B-1D17D55D8692}" sibTransId="{7912DF43-32D1-4620-BA81-EB9DC4829B8F}"/>
    <dgm:cxn modelId="{FB3E6F6A-4084-407D-B86B-B7BE01210A7B}" srcId="{58351A77-2719-4CCB-A074-2334F1D52975}" destId="{93B9045B-F944-4527-8D28-2EC10D625F99}" srcOrd="0" destOrd="0" parTransId="{38F78F39-85BC-489B-955E-AC612722CA6A}" sibTransId="{F1EF01B0-1D48-4BD7-A275-5CEBF5010B06}"/>
    <dgm:cxn modelId="{4A12AEFD-A33A-4919-8C00-166829EFD2F9}" type="presOf" srcId="{0918BFBD-1D91-4EC3-926D-AE87080A245D}" destId="{D63D8D48-C38E-4B67-9E6C-F941E62343EE}" srcOrd="0" destOrd="0" presId="urn:microsoft.com/office/officeart/2005/8/layout/hierarchy4"/>
    <dgm:cxn modelId="{B2C6B220-D54B-4D52-8890-7DE98EA76BC8}" srcId="{93B9045B-F944-4527-8D28-2EC10D625F99}" destId="{6FF2FEBB-F195-4307-85A5-E62A9B6C60AB}" srcOrd="3" destOrd="0" parTransId="{65744039-DA83-4814-99D8-407A81A24B11}" sibTransId="{AE827CE2-B831-4AB2-B1E7-98B64A3D6680}"/>
    <dgm:cxn modelId="{1253BDE0-B755-4D47-93C4-993413CAD0B2}" type="presOf" srcId="{AF46DA4F-2434-4231-8BB1-81C5B0D60AF3}" destId="{DECB252D-90AA-4352-84CD-0D5C23710A4D}" srcOrd="0" destOrd="0" presId="urn:microsoft.com/office/officeart/2005/8/layout/hierarchy4"/>
    <dgm:cxn modelId="{3B964100-1B29-420E-9FAC-F84BF07FC0DB}" type="presOf" srcId="{400622A3-033D-48E0-BEBC-9397287C6195}" destId="{0385F614-91B0-40ED-8125-F7000E550A21}" srcOrd="0" destOrd="0" presId="urn:microsoft.com/office/officeart/2005/8/layout/hierarchy4"/>
    <dgm:cxn modelId="{B2D91550-7BF8-42D5-8EAE-4596F86FC326}" srcId="{93B9045B-F944-4527-8D28-2EC10D625F99}" destId="{A340E383-D83C-47E3-890B-E36563B6C987}" srcOrd="4" destOrd="0" parTransId="{AF974993-F8BD-4F3C-8C8B-0B3E2FBF6357}" sibTransId="{FF01D9CF-5027-4901-88CA-A1E937F237AD}"/>
    <dgm:cxn modelId="{FE846CD6-1095-4A7E-B292-DCB4514A2C1A}" type="presOf" srcId="{93B9045B-F944-4527-8D28-2EC10D625F99}" destId="{97EC352B-910D-498A-8BB9-71ACFB5F1408}" srcOrd="0" destOrd="0" presId="urn:microsoft.com/office/officeart/2005/8/layout/hierarchy4"/>
    <dgm:cxn modelId="{6E05E8F8-9C9B-446B-BC99-7532BBE8DA05}" srcId="{93B9045B-F944-4527-8D28-2EC10D625F99}" destId="{400622A3-033D-48E0-BEBC-9397287C6195}" srcOrd="1" destOrd="0" parTransId="{DADEE05A-AE69-4607-B3D0-08F8505E4846}" sibTransId="{BB76D412-EF32-4112-88BF-D2825927F389}"/>
    <dgm:cxn modelId="{0B6CE6D2-A744-4108-A364-300C5502511E}" type="presParOf" srcId="{3BD18E5B-030A-4E2E-A229-F1D9323A285A}" destId="{BC855A07-1C67-4EF7-9FE0-22A2A0E979EE}" srcOrd="0" destOrd="0" presId="urn:microsoft.com/office/officeart/2005/8/layout/hierarchy4"/>
    <dgm:cxn modelId="{6AB6CC36-20FD-437E-93B3-BC47DFAEE44C}" type="presParOf" srcId="{BC855A07-1C67-4EF7-9FE0-22A2A0E979EE}" destId="{97EC352B-910D-498A-8BB9-71ACFB5F1408}" srcOrd="0" destOrd="0" presId="urn:microsoft.com/office/officeart/2005/8/layout/hierarchy4"/>
    <dgm:cxn modelId="{11C06371-3722-4964-9A1E-6C93A22D118F}" type="presParOf" srcId="{BC855A07-1C67-4EF7-9FE0-22A2A0E979EE}" destId="{984327BB-7751-4ACC-9C7D-557F499B2EFE}" srcOrd="1" destOrd="0" presId="urn:microsoft.com/office/officeart/2005/8/layout/hierarchy4"/>
    <dgm:cxn modelId="{DE82ABE0-E26C-4CED-B7A5-1A299D50370B}" type="presParOf" srcId="{BC855A07-1C67-4EF7-9FE0-22A2A0E979EE}" destId="{6DB7FC99-A450-4688-A76E-A2A1B7812BD4}" srcOrd="2" destOrd="0" presId="urn:microsoft.com/office/officeart/2005/8/layout/hierarchy4"/>
    <dgm:cxn modelId="{5F6F008E-4BCE-4BA6-96E0-F9093379CE04}" type="presParOf" srcId="{6DB7FC99-A450-4688-A76E-A2A1B7812BD4}" destId="{3CBC86F1-0DD9-49FE-907F-140DFA571D8F}" srcOrd="0" destOrd="0" presId="urn:microsoft.com/office/officeart/2005/8/layout/hierarchy4"/>
    <dgm:cxn modelId="{E385B684-F59D-4C1B-829A-8C59F56B9FBE}" type="presParOf" srcId="{3CBC86F1-0DD9-49FE-907F-140DFA571D8F}" destId="{D63D8D48-C38E-4B67-9E6C-F941E62343EE}" srcOrd="0" destOrd="0" presId="urn:microsoft.com/office/officeart/2005/8/layout/hierarchy4"/>
    <dgm:cxn modelId="{FEE79188-8261-4DBF-A81A-A41E71DCEE73}" type="presParOf" srcId="{3CBC86F1-0DD9-49FE-907F-140DFA571D8F}" destId="{C49F3F24-DE61-49AE-9B5D-E422C6CFAFEC}" srcOrd="1" destOrd="0" presId="urn:microsoft.com/office/officeart/2005/8/layout/hierarchy4"/>
    <dgm:cxn modelId="{702CF27F-304A-45C5-8704-2CD8263E9460}" type="presParOf" srcId="{6DB7FC99-A450-4688-A76E-A2A1B7812BD4}" destId="{17EA3088-D12A-42F9-9060-F836A65BC25E}" srcOrd="1" destOrd="0" presId="urn:microsoft.com/office/officeart/2005/8/layout/hierarchy4"/>
    <dgm:cxn modelId="{2AA96EFF-A87C-4DD9-955F-9E39C93C4C80}" type="presParOf" srcId="{6DB7FC99-A450-4688-A76E-A2A1B7812BD4}" destId="{E45F326F-BABF-4382-9860-59EB52A26A51}" srcOrd="2" destOrd="0" presId="urn:microsoft.com/office/officeart/2005/8/layout/hierarchy4"/>
    <dgm:cxn modelId="{7362132A-10D4-4040-876F-8986A966AEFA}" type="presParOf" srcId="{E45F326F-BABF-4382-9860-59EB52A26A51}" destId="{0385F614-91B0-40ED-8125-F7000E550A21}" srcOrd="0" destOrd="0" presId="urn:microsoft.com/office/officeart/2005/8/layout/hierarchy4"/>
    <dgm:cxn modelId="{B561EA16-0F4C-4DCF-ABCF-2DC33E59EAA2}" type="presParOf" srcId="{E45F326F-BABF-4382-9860-59EB52A26A51}" destId="{60314962-D565-4FC0-9FD2-95AACC877757}" srcOrd="1" destOrd="0" presId="urn:microsoft.com/office/officeart/2005/8/layout/hierarchy4"/>
    <dgm:cxn modelId="{0D577BCE-BAB3-41F4-B57C-602F65C3FA9D}" type="presParOf" srcId="{6DB7FC99-A450-4688-A76E-A2A1B7812BD4}" destId="{63D8ABDF-C8BB-4445-99F2-73F1A3D61BB1}" srcOrd="3" destOrd="0" presId="urn:microsoft.com/office/officeart/2005/8/layout/hierarchy4"/>
    <dgm:cxn modelId="{8B7785A8-E5B9-4404-A38C-896372C99FDF}" type="presParOf" srcId="{6DB7FC99-A450-4688-A76E-A2A1B7812BD4}" destId="{528F5C7D-70B1-4929-AE99-5539FB1C91A8}" srcOrd="4" destOrd="0" presId="urn:microsoft.com/office/officeart/2005/8/layout/hierarchy4"/>
    <dgm:cxn modelId="{700E43F6-6DB4-43D3-9698-8D6257C3CBB0}" type="presParOf" srcId="{528F5C7D-70B1-4929-AE99-5539FB1C91A8}" destId="{DECB252D-90AA-4352-84CD-0D5C23710A4D}" srcOrd="0" destOrd="0" presId="urn:microsoft.com/office/officeart/2005/8/layout/hierarchy4"/>
    <dgm:cxn modelId="{A2649F96-56FF-45B8-8F35-9DB489E7BF8B}" type="presParOf" srcId="{528F5C7D-70B1-4929-AE99-5539FB1C91A8}" destId="{41C44F89-2244-45F4-97F1-3282B554CC06}" srcOrd="1" destOrd="0" presId="urn:microsoft.com/office/officeart/2005/8/layout/hierarchy4"/>
    <dgm:cxn modelId="{94ED54C1-2474-4A44-9B6D-56B4CA2F88FB}" type="presParOf" srcId="{6DB7FC99-A450-4688-A76E-A2A1B7812BD4}" destId="{B06BF838-214E-4BDB-B60C-5250D38BE531}" srcOrd="5" destOrd="0" presId="urn:microsoft.com/office/officeart/2005/8/layout/hierarchy4"/>
    <dgm:cxn modelId="{984B7868-44C7-4981-A570-CC668AB0AA63}" type="presParOf" srcId="{6DB7FC99-A450-4688-A76E-A2A1B7812BD4}" destId="{49D76ED0-1707-4D11-A075-F8282A02813A}" srcOrd="6" destOrd="0" presId="urn:microsoft.com/office/officeart/2005/8/layout/hierarchy4"/>
    <dgm:cxn modelId="{2748FB75-493B-4A7C-A616-97B559C4316C}" type="presParOf" srcId="{49D76ED0-1707-4D11-A075-F8282A02813A}" destId="{1CEB2EAE-A4DB-4D67-857D-D459CF4028CF}" srcOrd="0" destOrd="0" presId="urn:microsoft.com/office/officeart/2005/8/layout/hierarchy4"/>
    <dgm:cxn modelId="{C185EFCC-4352-4C51-B83A-FCABBF2E17E6}" type="presParOf" srcId="{49D76ED0-1707-4D11-A075-F8282A02813A}" destId="{1C90E65B-B620-4218-84B8-915B1A7F97E5}" srcOrd="1" destOrd="0" presId="urn:microsoft.com/office/officeart/2005/8/layout/hierarchy4"/>
    <dgm:cxn modelId="{76F75C25-9B64-4CF5-A49D-F6B012946338}" type="presParOf" srcId="{6DB7FC99-A450-4688-A76E-A2A1B7812BD4}" destId="{98D0D03A-2A3B-4455-B5A5-864D3A51C230}" srcOrd="7" destOrd="0" presId="urn:microsoft.com/office/officeart/2005/8/layout/hierarchy4"/>
    <dgm:cxn modelId="{54034E9E-4490-4815-90BC-C36D584EA355}" type="presParOf" srcId="{6DB7FC99-A450-4688-A76E-A2A1B7812BD4}" destId="{4FD4CF99-418C-41C9-8C65-3ADE6AC9E474}" srcOrd="8" destOrd="0" presId="urn:microsoft.com/office/officeart/2005/8/layout/hierarchy4"/>
    <dgm:cxn modelId="{C33292B7-6BF1-429F-BAFB-4C408A217B9A}" type="presParOf" srcId="{4FD4CF99-418C-41C9-8C65-3ADE6AC9E474}" destId="{27AE852D-AB68-446E-9D79-42B3A9C1CDE1}" srcOrd="0" destOrd="0" presId="urn:microsoft.com/office/officeart/2005/8/layout/hierarchy4"/>
    <dgm:cxn modelId="{450CE2A0-F463-4B29-9041-F789F3FA49A1}" type="presParOf" srcId="{4FD4CF99-418C-41C9-8C65-3ADE6AC9E474}" destId="{8A390AB6-2A51-422C-AA61-999651A906A2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EC352B-910D-498A-8BB9-71ACFB5F1408}">
      <dsp:nvSpPr>
        <dsp:cNvPr id="0" name=""/>
        <dsp:cNvSpPr/>
      </dsp:nvSpPr>
      <dsp:spPr>
        <a:xfrm>
          <a:off x="3522" y="929"/>
          <a:ext cx="8769773" cy="2776835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latin typeface="Palatino Linotype" pitchFamily="18" charset="0"/>
              <a:ea typeface="+mn-ea"/>
              <a:cs typeface="Arial" pitchFamily="34" charset="0"/>
            </a:rPr>
            <a:t>One Student-Centered Goal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bg1"/>
              </a:solidFill>
              <a:latin typeface="Palatino Linotype" pitchFamily="18" charset="0"/>
              <a:ea typeface="+mn-ea"/>
              <a:cs typeface="Arial" pitchFamily="34" charset="0"/>
            </a:rPr>
            <a:t>All students will graduate having actively </a:t>
          </a:r>
          <a:r>
            <a:rPr lang="en-US" sz="2400" kern="1200" dirty="0" smtClean="0">
              <a:latin typeface="Palatino Linotype" pitchFamily="18" charset="0"/>
              <a:ea typeface="+mn-ea"/>
              <a:cs typeface="Arial" pitchFamily="34" charset="0"/>
            </a:rPr>
            <a:t>mastered the </a:t>
          </a:r>
          <a:r>
            <a:rPr lang="en-US" sz="2400" kern="1200" dirty="0" smtClean="0">
              <a:solidFill>
                <a:schemeClr val="bg1"/>
              </a:solidFill>
              <a:latin typeface="Palatino Linotype" pitchFamily="18" charset="0"/>
              <a:ea typeface="+mn-ea"/>
              <a:cs typeface="Arial" pitchFamily="34" charset="0"/>
            </a:rPr>
            <a:t>lifelong-learning</a:t>
          </a:r>
          <a:r>
            <a:rPr lang="en-US" sz="2400" kern="1200" dirty="0" smtClean="0">
              <a:latin typeface="Palatino Linotype" pitchFamily="18" charset="0"/>
              <a:ea typeface="+mn-ea"/>
              <a:cs typeface="Arial" pitchFamily="34" charset="0"/>
            </a:rPr>
            <a:t> skills they need to succeed as 21</a:t>
          </a:r>
          <a:r>
            <a:rPr lang="en-US" sz="2400" kern="1200" baseline="30000" dirty="0" smtClean="0">
              <a:latin typeface="Palatino Linotype" pitchFamily="18" charset="0"/>
              <a:ea typeface="+mn-ea"/>
              <a:cs typeface="Arial" pitchFamily="34" charset="0"/>
            </a:rPr>
            <a:t>st </a:t>
          </a:r>
          <a:r>
            <a:rPr lang="en-US" sz="2400" kern="1200" baseline="0" dirty="0" smtClean="0">
              <a:latin typeface="Palatino Linotype" pitchFamily="18" charset="0"/>
              <a:ea typeface="+mn-ea"/>
              <a:cs typeface="Arial" pitchFamily="34" charset="0"/>
            </a:rPr>
            <a:t>century</a:t>
          </a:r>
          <a:r>
            <a:rPr lang="en-US" sz="2400" kern="1200" baseline="30000" dirty="0" smtClean="0">
              <a:latin typeface="Palatino Linotype" pitchFamily="18" charset="0"/>
              <a:ea typeface="+mn-ea"/>
              <a:cs typeface="Arial" pitchFamily="34" charset="0"/>
            </a:rPr>
            <a:t> </a:t>
          </a:r>
          <a:r>
            <a:rPr lang="en-US" sz="2400" kern="1200" baseline="0" dirty="0" smtClean="0">
              <a:latin typeface="Palatino Linotype" pitchFamily="18" charset="0"/>
              <a:ea typeface="+mn-ea"/>
              <a:cs typeface="Arial" pitchFamily="34" charset="0"/>
            </a:rPr>
            <a:t>learners, workers, and citizens.</a:t>
          </a:r>
        </a:p>
      </dsp:txBody>
      <dsp:txXfrm>
        <a:off x="84853" y="82260"/>
        <a:ext cx="8607111" cy="2614173"/>
      </dsp:txXfrm>
    </dsp:sp>
    <dsp:sp modelId="{D63D8D48-C38E-4B67-9E6C-F941E62343EE}">
      <dsp:nvSpPr>
        <dsp:cNvPr id="0" name=""/>
        <dsp:cNvSpPr/>
      </dsp:nvSpPr>
      <dsp:spPr>
        <a:xfrm>
          <a:off x="3522" y="3013435"/>
          <a:ext cx="1643510" cy="2776835"/>
        </a:xfrm>
        <a:prstGeom prst="roundRect">
          <a:avLst>
            <a:gd name="adj" fmla="val 10000"/>
          </a:avLst>
        </a:prstGeom>
        <a:solidFill>
          <a:schemeClr val="accent6"/>
        </a:solidFill>
        <a:ln w="254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>
              <a:latin typeface="Palatino Linotype" pitchFamily="18" charset="0"/>
              <a:ea typeface="+mn-ea"/>
              <a:cs typeface="Arial" pitchFamily="34" charset="0"/>
            </a:rPr>
            <a:t>Objective 1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i="1" kern="1200" dirty="0" smtClean="0">
              <a:latin typeface="Palatino Linotype" pitchFamily="18" charset="0"/>
              <a:ea typeface="+mn-ea"/>
              <a:cs typeface="Arial" pitchFamily="34" charset="0"/>
            </a:rPr>
            <a:t>We will </a:t>
          </a:r>
          <a:r>
            <a:rPr lang="en-US" sz="2100" b="0" i="1" kern="1200" dirty="0" smtClean="0">
              <a:latin typeface="Palatino Linotype" pitchFamily="18" charset="0"/>
              <a:ea typeface="+mn-ea"/>
              <a:cs typeface="Arial" pitchFamily="34" charset="0"/>
            </a:rPr>
            <a:t>engage every student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b="0" i="1" kern="1200" dirty="0">
            <a:latin typeface="Palatino Linotype" pitchFamily="18" charset="0"/>
            <a:ea typeface="+mn-ea"/>
            <a:cs typeface="Arial" pitchFamily="34" charset="0"/>
          </a:endParaRPr>
        </a:p>
      </dsp:txBody>
      <dsp:txXfrm>
        <a:off x="51659" y="3061572"/>
        <a:ext cx="1547236" cy="2680561"/>
      </dsp:txXfrm>
    </dsp:sp>
    <dsp:sp modelId="{0385F614-91B0-40ED-8125-F7000E550A21}">
      <dsp:nvSpPr>
        <dsp:cNvPr id="0" name=""/>
        <dsp:cNvSpPr/>
      </dsp:nvSpPr>
      <dsp:spPr>
        <a:xfrm>
          <a:off x="1785088" y="3013435"/>
          <a:ext cx="1643510" cy="2776835"/>
        </a:xfrm>
        <a:prstGeom prst="roundRect">
          <a:avLst>
            <a:gd name="adj" fmla="val 10000"/>
          </a:avLst>
        </a:prstGeom>
        <a:solidFill>
          <a:schemeClr val="accent5"/>
        </a:solidFill>
        <a:ln w="254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i="0" kern="1200" dirty="0" smtClean="0">
              <a:latin typeface="Palatino Linotype" pitchFamily="18" charset="0"/>
              <a:ea typeface="+mn-ea"/>
              <a:cs typeface="Arial" pitchFamily="34" charset="0"/>
            </a:rPr>
            <a:t>Objective 2</a:t>
          </a:r>
          <a:r>
            <a:rPr lang="en-US" sz="2100" i="1" kern="1200" dirty="0" smtClean="0">
              <a:latin typeface="Palatino Linotype" pitchFamily="18" charset="0"/>
              <a:ea typeface="+mn-ea"/>
              <a:cs typeface="Arial" pitchFamily="34" charset="0"/>
            </a:rPr>
            <a:t>      We will implement balanced assessments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i="1" kern="1200" dirty="0">
            <a:latin typeface="Palatino Linotype" pitchFamily="18" charset="0"/>
            <a:ea typeface="+mn-ea"/>
            <a:cs typeface="Arial" pitchFamily="34" charset="0"/>
          </a:endParaRPr>
        </a:p>
      </dsp:txBody>
      <dsp:txXfrm>
        <a:off x="1833225" y="3061572"/>
        <a:ext cx="1547236" cy="2680561"/>
      </dsp:txXfrm>
    </dsp:sp>
    <dsp:sp modelId="{DECB252D-90AA-4352-84CD-0D5C23710A4D}">
      <dsp:nvSpPr>
        <dsp:cNvPr id="0" name=""/>
        <dsp:cNvSpPr/>
      </dsp:nvSpPr>
      <dsp:spPr>
        <a:xfrm>
          <a:off x="3566654" y="3013435"/>
          <a:ext cx="1643510" cy="2776835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i="0" kern="1200" dirty="0" smtClean="0">
              <a:latin typeface="Palatino Linotype" pitchFamily="18" charset="0"/>
              <a:ea typeface="+mn-ea"/>
              <a:cs typeface="Arial" pitchFamily="34" charset="0"/>
            </a:rPr>
            <a:t>Objective 3</a:t>
          </a:r>
          <a:r>
            <a:rPr lang="en-US" sz="2100" i="1" kern="1200" dirty="0" smtClean="0">
              <a:latin typeface="Palatino Linotype" pitchFamily="18" charset="0"/>
              <a:ea typeface="+mn-ea"/>
              <a:cs typeface="Arial" pitchFamily="34" charset="0"/>
            </a:rPr>
            <a:t> We will improve opportunity and achievement</a:t>
          </a:r>
          <a:endParaRPr lang="en-US" sz="2100" i="1" kern="1200" dirty="0">
            <a:latin typeface="Palatino Linotype" pitchFamily="18" charset="0"/>
            <a:ea typeface="+mn-ea"/>
            <a:cs typeface="Arial" pitchFamily="34" charset="0"/>
          </a:endParaRPr>
        </a:p>
      </dsp:txBody>
      <dsp:txXfrm>
        <a:off x="3614791" y="3061572"/>
        <a:ext cx="1547236" cy="2680561"/>
      </dsp:txXfrm>
    </dsp:sp>
    <dsp:sp modelId="{1CEB2EAE-A4DB-4D67-857D-D459CF4028CF}">
      <dsp:nvSpPr>
        <dsp:cNvPr id="0" name=""/>
        <dsp:cNvSpPr/>
      </dsp:nvSpPr>
      <dsp:spPr>
        <a:xfrm>
          <a:off x="5348219" y="3013435"/>
          <a:ext cx="1643510" cy="2776835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i="0" kern="1200" dirty="0" smtClean="0">
              <a:latin typeface="Palatino Linotype" pitchFamily="18" charset="0"/>
              <a:ea typeface="+mn-ea"/>
              <a:cs typeface="Arial" pitchFamily="34" charset="0"/>
            </a:rPr>
            <a:t>Objective 4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i="1" kern="1200" dirty="0" smtClean="0">
              <a:latin typeface="Palatino Linotype" pitchFamily="18" charset="0"/>
              <a:ea typeface="+mn-ea"/>
              <a:cs typeface="Arial" pitchFamily="34" charset="0"/>
            </a:rPr>
            <a:t> We will create and expand partnerships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i="1" kern="1200" dirty="0">
            <a:latin typeface="Palatino Linotype" pitchFamily="18" charset="0"/>
            <a:ea typeface="+mn-ea"/>
            <a:cs typeface="Arial" pitchFamily="34" charset="0"/>
          </a:endParaRPr>
        </a:p>
      </dsp:txBody>
      <dsp:txXfrm>
        <a:off x="5396356" y="3061572"/>
        <a:ext cx="1547236" cy="2680561"/>
      </dsp:txXfrm>
    </dsp:sp>
    <dsp:sp modelId="{27AE852D-AB68-446E-9D79-42B3A9C1CDE1}">
      <dsp:nvSpPr>
        <dsp:cNvPr id="0" name=""/>
        <dsp:cNvSpPr/>
      </dsp:nvSpPr>
      <dsp:spPr>
        <a:xfrm>
          <a:off x="7129785" y="3013435"/>
          <a:ext cx="1643510" cy="2776835"/>
        </a:xfrm>
        <a:prstGeom prst="roundRect">
          <a:avLst>
            <a:gd name="adj" fmla="val 10000"/>
          </a:avLst>
        </a:prstGeom>
        <a:solidFill>
          <a:schemeClr val="accent4"/>
        </a:solidFill>
        <a:ln w="25400" cap="flat" cmpd="sng" algn="ctr">
          <a:solidFill>
            <a:schemeClr val="accent4">
              <a:shade val="50000"/>
            </a:schemeClr>
          </a:solidFill>
          <a:prstDash val="solid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i="0" kern="1200" dirty="0" smtClean="0">
              <a:latin typeface="Palatino Linotype" pitchFamily="18" charset="0"/>
              <a:ea typeface="+mn-ea"/>
              <a:cs typeface="Arial" pitchFamily="34" charset="0"/>
            </a:rPr>
            <a:t>Objective 5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i="1" kern="1200" dirty="0" smtClean="0">
              <a:latin typeface="Palatino Linotype" pitchFamily="18" charset="0"/>
              <a:ea typeface="+mn-ea"/>
              <a:cs typeface="Arial" pitchFamily="34" charset="0"/>
            </a:rPr>
            <a:t> We will optimize resources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i="1" kern="1200" dirty="0" smtClean="0">
            <a:latin typeface="Palatino Linotype" pitchFamily="18" charset="0"/>
            <a:ea typeface="+mn-ea"/>
            <a:cs typeface="Arial" pitchFamily="34" charset="0"/>
          </a:endParaRP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i="1" kern="1200" dirty="0">
            <a:latin typeface="Palatino Linotype" pitchFamily="18" charset="0"/>
            <a:ea typeface="+mn-ea"/>
            <a:cs typeface="Arial" pitchFamily="34" charset="0"/>
          </a:endParaRPr>
        </a:p>
      </dsp:txBody>
      <dsp:txXfrm>
        <a:off x="7177922" y="3061572"/>
        <a:ext cx="1547236" cy="26805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99A9920-696A-44A4-B3BF-12A759182B7B}" type="datetimeFigureOut">
              <a:rPr lang="en-US" smtClean="0"/>
              <a:t>12/6/2013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45649A6-1660-4A11-9356-5026EA1C6E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2033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3216" y="2973281"/>
            <a:ext cx="4038600" cy="1676399"/>
          </a:xfrm>
        </p:spPr>
        <p:txBody>
          <a:bodyPr>
            <a:normAutofit/>
          </a:bodyPr>
          <a:lstStyle/>
          <a:p>
            <a:r>
              <a:rPr lang="en-US" sz="2400" dirty="0" smtClean="0"/>
              <a:t>Board Priorities (2013-2015)</a:t>
            </a:r>
            <a:br>
              <a:rPr lang="en-US" sz="2400" dirty="0" smtClean="0"/>
            </a:br>
            <a:r>
              <a:rPr lang="en-US" sz="2400" dirty="0" smtClean="0"/>
              <a:t>Semi-Annual Progress Report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>13/14 </a:t>
            </a:r>
            <a:r>
              <a:rPr lang="en-US" sz="2400" dirty="0"/>
              <a:t>Mid Year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6019800"/>
            <a:ext cx="6400800" cy="685800"/>
          </a:xfrm>
        </p:spPr>
        <p:txBody>
          <a:bodyPr>
            <a:noAutofit/>
          </a:bodyPr>
          <a:lstStyle/>
          <a:p>
            <a:pPr algn="l"/>
            <a:r>
              <a:rPr lang="en-US" sz="1400" dirty="0" smtClean="0"/>
              <a:t>Submitted: December 2, 2013</a:t>
            </a:r>
          </a:p>
          <a:p>
            <a:pPr algn="l"/>
            <a:r>
              <a:rPr lang="en-US" sz="1400" dirty="0" smtClean="0"/>
              <a:t>Prepared by: Charlie Price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447800"/>
            <a:ext cx="3306198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752600"/>
            <a:ext cx="230663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083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2363218"/>
              </p:ext>
            </p:extLst>
          </p:nvPr>
        </p:nvGraphicFramePr>
        <p:xfrm>
          <a:off x="576309" y="1066800"/>
          <a:ext cx="8077201" cy="3368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66691"/>
                <a:gridCol w="1486835"/>
                <a:gridCol w="6023675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en-US" dirty="0" smtClean="0"/>
                        <a:t>1.3.1 Define the standards of a “contemporary learning space.”</a:t>
                      </a:r>
                    </a:p>
                    <a:p>
                      <a:r>
                        <a:rPr lang="en-US" dirty="0" smtClean="0"/>
                        <a:t>1.3.2 Conduct an assessment of all schools</a:t>
                      </a:r>
                      <a:r>
                        <a:rPr lang="en-US" baseline="0" dirty="0" smtClean="0"/>
                        <a:t> to determine current state.</a:t>
                      </a:r>
                    </a:p>
                    <a:p>
                      <a:r>
                        <a:rPr lang="en-US" baseline="0" dirty="0" smtClean="0"/>
                        <a:t>1.3.3 Develop a multi-year plan to convert spaces to contemporary learning space standards.</a:t>
                      </a:r>
                      <a:endParaRPr lang="en-US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13/14</a:t>
                      </a:r>
                      <a:r>
                        <a:rPr lang="en-US" sz="1600" baseline="0" dirty="0" smtClean="0"/>
                        <a:t> MID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Using Agnor Hurt design imperatives as definition of “Contemporary</a:t>
                      </a:r>
                      <a:r>
                        <a:rPr lang="en-US" sz="1600" baseline="0" dirty="0" smtClean="0"/>
                        <a:t> Learning Space. School Assessments to begin in February. This will be part of the cross-functional team work cited in 1.11. The team has had an initial meeting in December  for planning.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13/14</a:t>
                      </a:r>
                      <a:r>
                        <a:rPr lang="en-US" sz="1600" baseline="0" dirty="0" smtClean="0"/>
                        <a:t> EOY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14/15</a:t>
                      </a:r>
                      <a:r>
                        <a:rPr lang="en-US" sz="1600" baseline="0" dirty="0" smtClean="0"/>
                        <a:t> MID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14/15</a:t>
                      </a:r>
                      <a:r>
                        <a:rPr lang="en-US" sz="1600" baseline="0" dirty="0" smtClean="0"/>
                        <a:t> EOY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685800" y="6324600"/>
            <a:ext cx="7772400" cy="342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Contemporary Learning Space -  Matt Haas / Dean Tistadt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3909" y="228600"/>
            <a:ext cx="8229600" cy="6858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1.3 Integrate the use of contemporary learning spaces and supportive technologies into the instructional program delivery.</a:t>
            </a:r>
            <a:endParaRPr lang="en-US" sz="14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17" y="2431093"/>
            <a:ext cx="225425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863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1371601"/>
            <a:ext cx="7772400" cy="2228850"/>
          </a:xfrm>
        </p:spPr>
        <p:txBody>
          <a:bodyPr>
            <a:normAutofit/>
          </a:bodyPr>
          <a:lstStyle/>
          <a:p>
            <a:r>
              <a:rPr lang="en-US" dirty="0" smtClean="0"/>
              <a:t>Objective 2:</a:t>
            </a:r>
            <a:br>
              <a:rPr lang="en-US" dirty="0" smtClean="0"/>
            </a:br>
            <a:r>
              <a:rPr lang="en-US" dirty="0" smtClean="0"/>
              <a:t>We will implement Balanced Assessments.</a:t>
            </a: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505200"/>
            <a:ext cx="3386667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rame 1"/>
          <p:cNvSpPr/>
          <p:nvPr/>
        </p:nvSpPr>
        <p:spPr>
          <a:xfrm>
            <a:off x="228600" y="228600"/>
            <a:ext cx="8763000" cy="6400800"/>
          </a:xfrm>
          <a:prstGeom prst="fram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50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6164113"/>
              </p:ext>
            </p:extLst>
          </p:nvPr>
        </p:nvGraphicFramePr>
        <p:xfrm>
          <a:off x="576309" y="1066800"/>
          <a:ext cx="8077200" cy="2606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2891"/>
                <a:gridCol w="1293553"/>
                <a:gridCol w="6140756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en-US" dirty="0" smtClean="0"/>
                        <a:t>2.1.1</a:t>
                      </a:r>
                      <a:r>
                        <a:rPr lang="en-US" baseline="0" dirty="0" smtClean="0"/>
                        <a:t> Align the Division’s assessment matrix to the LLC.</a:t>
                      </a:r>
                    </a:p>
                    <a:p>
                      <a:r>
                        <a:rPr lang="en-US" baseline="0" dirty="0" smtClean="0"/>
                        <a:t>2.1.2 Develop rubrics for LLC.</a:t>
                      </a:r>
                    </a:p>
                    <a:p>
                      <a:r>
                        <a:rPr lang="en-US" baseline="0" dirty="0" smtClean="0"/>
                        <a:t>2.1.3 Define elements/expectations/procedures for student portfolio.</a:t>
                      </a:r>
                      <a:endParaRPr lang="en-US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13/14</a:t>
                      </a:r>
                      <a:r>
                        <a:rPr lang="en-US" sz="1600" baseline="0" dirty="0" smtClean="0"/>
                        <a:t> MID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Performance tasks for LLCs</a:t>
                      </a:r>
                      <a:r>
                        <a:rPr lang="en-US" sz="1600" baseline="0" dirty="0" smtClean="0"/>
                        <a:t> have been vetted.</a:t>
                      </a:r>
                    </a:p>
                    <a:p>
                      <a:r>
                        <a:rPr lang="en-US" sz="1600" dirty="0" smtClean="0"/>
                        <a:t>Vertical teams &amp; coaches developing rubrics for LLC Performance Tasks.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13/14</a:t>
                      </a:r>
                      <a:r>
                        <a:rPr lang="en-US" sz="1600" baseline="0" dirty="0" smtClean="0"/>
                        <a:t> EOY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14/15</a:t>
                      </a:r>
                      <a:r>
                        <a:rPr lang="en-US" sz="1600" baseline="0" dirty="0" smtClean="0"/>
                        <a:t> MID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14/15</a:t>
                      </a:r>
                      <a:r>
                        <a:rPr lang="en-US" sz="1600" baseline="0" dirty="0" smtClean="0"/>
                        <a:t> EOY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685800" y="6324600"/>
            <a:ext cx="7772400" cy="3429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Performance Task Assessments - Billy Haun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3909" y="228600"/>
            <a:ext cx="8229600" cy="6858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2.1 Define and communicate the Division’s specific measures (Performance Tasks) for mastery of lifelong-learning competencies and student success.</a:t>
            </a:r>
            <a:endParaRPr lang="en-US" sz="14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15" y="2166937"/>
            <a:ext cx="225425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9607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5495219"/>
              </p:ext>
            </p:extLst>
          </p:nvPr>
        </p:nvGraphicFramePr>
        <p:xfrm>
          <a:off x="576308" y="1066800"/>
          <a:ext cx="8034292" cy="2397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66692"/>
                <a:gridCol w="1485442"/>
                <a:gridCol w="5982158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en-US" dirty="0" smtClean="0"/>
                        <a:t>2.2.1Expand PD opportunities for teachers and administrators</a:t>
                      </a:r>
                      <a:r>
                        <a:rPr lang="en-US" baseline="0" dirty="0" smtClean="0"/>
                        <a:t> on balanced assessment systems.</a:t>
                      </a:r>
                    </a:p>
                    <a:p>
                      <a:r>
                        <a:rPr lang="en-US" baseline="0" dirty="0" smtClean="0"/>
                        <a:t>2.2.2 Create a school level report for each LLC based on Student Portfolios.</a:t>
                      </a:r>
                      <a:endParaRPr lang="en-US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13/14</a:t>
                      </a:r>
                      <a:r>
                        <a:rPr lang="en-US" sz="1600" baseline="0" dirty="0" smtClean="0"/>
                        <a:t> MID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Finalizing project schedule and creating portfolio prototypes.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13/14</a:t>
                      </a:r>
                      <a:r>
                        <a:rPr lang="en-US" sz="1600" baseline="0" dirty="0" smtClean="0"/>
                        <a:t> EOY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14/15</a:t>
                      </a:r>
                      <a:r>
                        <a:rPr lang="en-US" sz="1600" baseline="0" dirty="0" smtClean="0"/>
                        <a:t> MID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14/15</a:t>
                      </a:r>
                      <a:r>
                        <a:rPr lang="en-US" sz="1600" baseline="0" dirty="0" smtClean="0"/>
                        <a:t> EOY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685800" y="6324600"/>
            <a:ext cx="7772400" cy="3429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LLC Student Portfolios - Vince Scheivert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3909" y="228600"/>
            <a:ext cx="8229600" cy="6858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2.2 Implement performance-based assessments/tasks and grading practices to create a balanced learning system that measures ACPS outcomes for student success.</a:t>
            </a:r>
            <a:endParaRPr lang="en-US" sz="14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342" y="2087823"/>
            <a:ext cx="225425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255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90600" y="1219200"/>
            <a:ext cx="7239000" cy="1851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Objective 3:</a:t>
            </a:r>
            <a:br>
              <a:rPr lang="en-US" dirty="0" smtClean="0"/>
            </a:br>
            <a:r>
              <a:rPr lang="en-US" dirty="0" smtClean="0"/>
              <a:t>We will improve opportunity and achievement.</a:t>
            </a: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412" y="3505200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rame 6"/>
          <p:cNvSpPr/>
          <p:nvPr/>
        </p:nvSpPr>
        <p:spPr>
          <a:xfrm>
            <a:off x="228600" y="228600"/>
            <a:ext cx="8763000" cy="6400800"/>
          </a:xfrm>
          <a:prstGeom prst="fram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50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0606093"/>
              </p:ext>
            </p:extLst>
          </p:nvPr>
        </p:nvGraphicFramePr>
        <p:xfrm>
          <a:off x="576309" y="1066800"/>
          <a:ext cx="8077200" cy="2849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66691"/>
                <a:gridCol w="1369753"/>
                <a:gridCol w="6140756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en-US" dirty="0" smtClean="0"/>
                        <a:t>3.1.1</a:t>
                      </a:r>
                      <a:r>
                        <a:rPr lang="en-US" baseline="0" dirty="0" smtClean="0"/>
                        <a:t> Measure and report student and enrollment group performance on key metrics for work and college readiness from k-12 including student performance on ACPS division-wide performance task assessments.</a:t>
                      </a:r>
                      <a:endParaRPr lang="en-US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13/14</a:t>
                      </a:r>
                      <a:r>
                        <a:rPr lang="en-US" sz="1600" baseline="0" dirty="0" smtClean="0"/>
                        <a:t> MID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Priority 2.1 Performance Task</a:t>
                      </a:r>
                      <a:r>
                        <a:rPr lang="en-US" sz="1600" baseline="0" dirty="0" smtClean="0"/>
                        <a:t> Assessment Rubrics are under development. Once that is complete we will be able to gather and report data.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13/14</a:t>
                      </a:r>
                      <a:r>
                        <a:rPr lang="en-US" sz="1600" baseline="0" dirty="0" smtClean="0"/>
                        <a:t> EOY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14/15</a:t>
                      </a:r>
                      <a:r>
                        <a:rPr lang="en-US" sz="1600" baseline="0" dirty="0" smtClean="0"/>
                        <a:t> MID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14/15</a:t>
                      </a:r>
                      <a:r>
                        <a:rPr lang="en-US" sz="1600" baseline="0" dirty="0" smtClean="0"/>
                        <a:t> EOY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685800" y="6324600"/>
            <a:ext cx="7772400" cy="3429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Metrics - Vince Scheivert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3909" y="228600"/>
            <a:ext cx="8229600" cy="6858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3.1 Prepare all students for successful transition to the next grade in their PK-12 experience.</a:t>
            </a:r>
            <a:endParaRPr lang="en-US" sz="14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712" y="2166936"/>
            <a:ext cx="225425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148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5330737"/>
              </p:ext>
            </p:extLst>
          </p:nvPr>
        </p:nvGraphicFramePr>
        <p:xfrm>
          <a:off x="576308" y="1066800"/>
          <a:ext cx="7958091" cy="2575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0492"/>
                <a:gridCol w="1442486"/>
                <a:gridCol w="6025113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en-US" dirty="0" smtClean="0"/>
                        <a:t>3.1.2 Create and implement a standard transition activity plan across the school division for elementary to middle and middle to high school transitions.</a:t>
                      </a:r>
                      <a:endParaRPr lang="en-US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13/14</a:t>
                      </a:r>
                      <a:r>
                        <a:rPr lang="en-US" sz="1600" baseline="0" dirty="0" smtClean="0"/>
                        <a:t> MID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Student transition plans are being framed under the three areas of Guidance: Academic, Personal/Social, and Career. Working teams of counselors,</a:t>
                      </a:r>
                      <a:r>
                        <a:rPr lang="en-US" sz="1600" baseline="0" dirty="0" smtClean="0"/>
                        <a:t> coaches, and teachers are being formed.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13/14</a:t>
                      </a:r>
                      <a:r>
                        <a:rPr lang="en-US" sz="1600" baseline="0" dirty="0" smtClean="0"/>
                        <a:t> EOY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14/15</a:t>
                      </a:r>
                      <a:r>
                        <a:rPr lang="en-US" sz="1600" baseline="0" dirty="0" smtClean="0"/>
                        <a:t> MID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14/15</a:t>
                      </a:r>
                      <a:r>
                        <a:rPr lang="en-US" sz="1600" baseline="0" dirty="0" smtClean="0"/>
                        <a:t> EOY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685800" y="6324600"/>
            <a:ext cx="7772400" cy="3429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Student Transition Plan - Billy Haun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3909" y="228600"/>
            <a:ext cx="8229600" cy="6858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3.1 Prepare all students for successful transition to the next grade in their PK-12 experience.</a:t>
            </a:r>
            <a:endParaRPr lang="en-US" sz="14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047875"/>
            <a:ext cx="225425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564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6882109"/>
              </p:ext>
            </p:extLst>
          </p:nvPr>
        </p:nvGraphicFramePr>
        <p:xfrm>
          <a:off x="576308" y="1066800"/>
          <a:ext cx="8034292" cy="3220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66692"/>
                <a:gridCol w="1143000"/>
                <a:gridCol w="6324600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en-US" dirty="0" smtClean="0"/>
                        <a:t>3.2.1</a:t>
                      </a:r>
                      <a:r>
                        <a:rPr lang="en-US" baseline="0" dirty="0" smtClean="0"/>
                        <a:t> Develop a proposal/plan.</a:t>
                      </a:r>
                    </a:p>
                    <a:p>
                      <a:r>
                        <a:rPr lang="en-US" baseline="0" dirty="0" smtClean="0"/>
                        <a:t>3.2.2 Create a logic map.</a:t>
                      </a:r>
                    </a:p>
                    <a:p>
                      <a:r>
                        <a:rPr lang="en-US" baseline="0" dirty="0" smtClean="0"/>
                        <a:t>3.2.3 Evaluate Models.</a:t>
                      </a:r>
                    </a:p>
                    <a:p>
                      <a:r>
                        <a:rPr lang="en-US" baseline="0" dirty="0" smtClean="0"/>
                        <a:t>3.2.4 Construct a budget initiative.</a:t>
                      </a:r>
                    </a:p>
                    <a:p>
                      <a:r>
                        <a:rPr lang="en-US" baseline="0" dirty="0" smtClean="0"/>
                        <a:t>3.2.5 Target a pilot.</a:t>
                      </a:r>
                    </a:p>
                    <a:p>
                      <a:r>
                        <a:rPr lang="en-US" baseline="0" dirty="0" smtClean="0"/>
                        <a:t>3.2.6 Obtain funding for Division-wide implementation.</a:t>
                      </a:r>
                      <a:endParaRPr lang="en-US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13/14</a:t>
                      </a:r>
                      <a:r>
                        <a:rPr lang="en-US" sz="1600" baseline="0" dirty="0" smtClean="0"/>
                        <a:t> MID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Pending board direction on budget initiative.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13/14</a:t>
                      </a:r>
                      <a:r>
                        <a:rPr lang="en-US" sz="1600" baseline="0" dirty="0" smtClean="0"/>
                        <a:t> EOY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14/15</a:t>
                      </a:r>
                      <a:r>
                        <a:rPr lang="en-US" sz="1600" baseline="0" dirty="0" smtClean="0"/>
                        <a:t> MID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14/15</a:t>
                      </a:r>
                      <a:r>
                        <a:rPr lang="en-US" sz="1600" baseline="0" dirty="0" smtClean="0"/>
                        <a:t> EOY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685800" y="6324600"/>
            <a:ext cx="7772400" cy="3429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World Languages Program - </a:t>
            </a:r>
            <a:r>
              <a:rPr lang="en-US" dirty="0" smtClean="0">
                <a:solidFill>
                  <a:schemeClr val="tx1"/>
                </a:solidFill>
              </a:rPr>
              <a:t>Billy </a:t>
            </a:r>
            <a:r>
              <a:rPr lang="en-US" dirty="0" smtClean="0">
                <a:solidFill>
                  <a:schemeClr val="tx1"/>
                </a:solidFill>
              </a:rPr>
              <a:t>Haun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3909" y="228600"/>
            <a:ext cx="8229600" cy="6858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3.2 Implement a robust, Division-wide PK-12 World Languages Program.</a:t>
            </a:r>
            <a:endParaRPr lang="en-US" sz="1400" dirty="0"/>
          </a:p>
        </p:txBody>
      </p:sp>
      <p:sp>
        <p:nvSpPr>
          <p:cNvPr id="7" name="Isosceles Triangle 6"/>
          <p:cNvSpPr/>
          <p:nvPr/>
        </p:nvSpPr>
        <p:spPr>
          <a:xfrm>
            <a:off x="685800" y="2837155"/>
            <a:ext cx="328659" cy="287045"/>
          </a:xfrm>
          <a:prstGeom prst="triangle">
            <a:avLst/>
          </a:prstGeom>
          <a:solidFill>
            <a:srgbClr val="FFFF00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14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23900" y="1219200"/>
            <a:ext cx="7772400" cy="19272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Objective 4:</a:t>
            </a:r>
            <a:br>
              <a:rPr lang="en-US" dirty="0" smtClean="0"/>
            </a:br>
            <a:r>
              <a:rPr lang="en-US" dirty="0" smtClean="0"/>
              <a:t>We will create and expand partnerships.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405" y="3276600"/>
            <a:ext cx="325539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ame 5"/>
          <p:cNvSpPr/>
          <p:nvPr/>
        </p:nvSpPr>
        <p:spPr>
          <a:xfrm>
            <a:off x="228600" y="228600"/>
            <a:ext cx="8763000" cy="6400800"/>
          </a:xfrm>
          <a:prstGeom prst="fram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0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4808300"/>
              </p:ext>
            </p:extLst>
          </p:nvPr>
        </p:nvGraphicFramePr>
        <p:xfrm>
          <a:off x="576309" y="1066800"/>
          <a:ext cx="8077200" cy="2672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66691"/>
                <a:gridCol w="1602003"/>
                <a:gridCol w="5908506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en-US" dirty="0" smtClean="0"/>
                        <a:t>4.1.1 Study and report our present state.</a:t>
                      </a:r>
                    </a:p>
                    <a:p>
                      <a:r>
                        <a:rPr lang="en-US" dirty="0" smtClean="0"/>
                        <a:t>4.1.2 Create and implement an action plan</a:t>
                      </a:r>
                      <a:r>
                        <a:rPr lang="en-US" baseline="0" dirty="0" smtClean="0"/>
                        <a:t> to enhance field trip opportunities.</a:t>
                      </a:r>
                    </a:p>
                    <a:p>
                      <a:r>
                        <a:rPr lang="en-US" baseline="0" dirty="0" smtClean="0"/>
                        <a:t>4.1.3 Create and implement and action plan to enhance mentoring and internship opportunities.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13/14</a:t>
                      </a:r>
                      <a:r>
                        <a:rPr lang="en-US" sz="1600" baseline="0" dirty="0" smtClean="0"/>
                        <a:t> MID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Current state assessment in process; planned</a:t>
                      </a:r>
                      <a:r>
                        <a:rPr lang="en-US" sz="1600" baseline="0" dirty="0" smtClean="0"/>
                        <a:t> completion in February.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13/14</a:t>
                      </a:r>
                      <a:r>
                        <a:rPr lang="en-US" sz="1600" baseline="0" dirty="0" smtClean="0"/>
                        <a:t> EOY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14/15</a:t>
                      </a:r>
                      <a:r>
                        <a:rPr lang="en-US" sz="1600" baseline="0" dirty="0" smtClean="0"/>
                        <a:t> MID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14/15</a:t>
                      </a:r>
                      <a:r>
                        <a:rPr lang="en-US" sz="1600" baseline="0" dirty="0" smtClean="0"/>
                        <a:t> EOY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685800" y="6324600"/>
            <a:ext cx="7772400" cy="3429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Mentorship / Internship - Billy Haun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3909" y="228600"/>
            <a:ext cx="8229600" cy="6858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4.1 Implement a comprehensive mentorship and internship program and expand field trip opportunities to provide real-world learning experiences for all students’ success.</a:t>
            </a:r>
            <a:endParaRPr lang="en-US" sz="14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88" y="2362200"/>
            <a:ext cx="225425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947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Board Priorities 2013-2015</a:t>
            </a:r>
            <a:br>
              <a:rPr lang="en-US" dirty="0" smtClean="0"/>
            </a:br>
            <a:r>
              <a:rPr lang="en-US" dirty="0" smtClean="0"/>
              <a:t>Reporting Schedule*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4911809"/>
              </p:ext>
            </p:extLst>
          </p:nvPr>
        </p:nvGraphicFramePr>
        <p:xfrm>
          <a:off x="1295400" y="1905000"/>
          <a:ext cx="6629401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33"/>
                <a:gridCol w="1217645"/>
                <a:gridCol w="1217645"/>
                <a:gridCol w="1420586"/>
                <a:gridCol w="128529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Report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POP Covered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Updates Due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Submit to Board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Board Meeting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13/14 MID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 smtClean="0"/>
                        <a:t>MAY - OCT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11/08/13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12/02/13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12/12/13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13/14 EOY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NOV-APR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05/09/13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05/23/13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06/05/14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14/15 MID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14/15</a:t>
                      </a:r>
                      <a:r>
                        <a:rPr lang="en-US" baseline="0" dirty="0" smtClean="0"/>
                        <a:t> EOY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95400" y="6400799"/>
            <a:ext cx="6400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*Dates subject to change based on rolling wave planning and Division Calendar development.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507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5014717"/>
              </p:ext>
            </p:extLst>
          </p:nvPr>
        </p:nvGraphicFramePr>
        <p:xfrm>
          <a:off x="576309" y="1066800"/>
          <a:ext cx="8077200" cy="3154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0491"/>
                <a:gridCol w="1678203"/>
                <a:gridCol w="5908506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en-US" dirty="0" smtClean="0"/>
                        <a:t>4.2.1 Implement Division’s Strategic Communications Plan.</a:t>
                      </a:r>
                    </a:p>
                    <a:p>
                      <a:r>
                        <a:rPr lang="en-US" dirty="0" smtClean="0"/>
                        <a:t>4.2.2 Create and use a survey calendar to gather feedback from our larger community</a:t>
                      </a:r>
                      <a:r>
                        <a:rPr lang="en-US" baseline="0" dirty="0" smtClean="0"/>
                        <a:t> and internal and external stakeholder groups.</a:t>
                      </a:r>
                    </a:p>
                    <a:p>
                      <a:r>
                        <a:rPr lang="en-US" baseline="0" dirty="0" smtClean="0"/>
                        <a:t>4.2.3 Define “levels/purpose” of partnerships with the school division, quantify and report our numbers of partners and our shared activities annually.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13/14</a:t>
                      </a:r>
                      <a:r>
                        <a:rPr lang="en-US" sz="1600" baseline="0" dirty="0" smtClean="0"/>
                        <a:t> MID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Survey calendar under development. Some aspects of</a:t>
                      </a:r>
                      <a:r>
                        <a:rPr lang="en-US" sz="1600" baseline="0" dirty="0" smtClean="0"/>
                        <a:t> the Division’s Communication Plan is pending budget direction. 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13/14</a:t>
                      </a:r>
                      <a:r>
                        <a:rPr lang="en-US" sz="1600" baseline="0" dirty="0" smtClean="0"/>
                        <a:t> EOY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14/15</a:t>
                      </a:r>
                      <a:r>
                        <a:rPr lang="en-US" sz="1600" baseline="0" dirty="0" smtClean="0"/>
                        <a:t> MID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14/15</a:t>
                      </a:r>
                      <a:r>
                        <a:rPr lang="en-US" sz="1600" baseline="0" dirty="0" smtClean="0"/>
                        <a:t> EOY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685800" y="6324600"/>
            <a:ext cx="7772400" cy="3429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Community Support - Matt Haas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3909" y="228600"/>
            <a:ext cx="8229600" cy="6858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4.2 Invest the full community in supporting student achievement and outcomes for all students’ success.</a:t>
            </a:r>
            <a:endParaRPr lang="en-US" sz="1400" dirty="0"/>
          </a:p>
        </p:txBody>
      </p:sp>
      <p:sp>
        <p:nvSpPr>
          <p:cNvPr id="7" name="Isosceles Triangle 6"/>
          <p:cNvSpPr/>
          <p:nvPr/>
        </p:nvSpPr>
        <p:spPr>
          <a:xfrm>
            <a:off x="685800" y="2590800"/>
            <a:ext cx="328659" cy="287045"/>
          </a:xfrm>
          <a:prstGeom prst="triangle">
            <a:avLst/>
          </a:prstGeom>
          <a:solidFill>
            <a:srgbClr val="FFFF00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74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23900" y="1295400"/>
            <a:ext cx="7772400" cy="1774825"/>
          </a:xfrm>
        </p:spPr>
        <p:txBody>
          <a:bodyPr/>
          <a:lstStyle/>
          <a:p>
            <a:r>
              <a:rPr lang="en-US" dirty="0" smtClean="0"/>
              <a:t>Objective 5:</a:t>
            </a:r>
            <a:br>
              <a:rPr lang="en-US" dirty="0" smtClean="0"/>
            </a:br>
            <a:r>
              <a:rPr lang="en-US" dirty="0" smtClean="0"/>
              <a:t>We will optimize resources</a:t>
            </a:r>
            <a:endParaRPr lang="en-US" dirty="0"/>
          </a:p>
        </p:txBody>
      </p:sp>
      <p:sp>
        <p:nvSpPr>
          <p:cNvPr id="6" name="Frame 5"/>
          <p:cNvSpPr/>
          <p:nvPr/>
        </p:nvSpPr>
        <p:spPr>
          <a:xfrm>
            <a:off x="223791" y="204186"/>
            <a:ext cx="8763000" cy="6400800"/>
          </a:xfrm>
          <a:prstGeom prst="fram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glow rad="101600">
              <a:schemeClr val="accent4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291" y="2819400"/>
            <a:ext cx="3810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872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8278600"/>
              </p:ext>
            </p:extLst>
          </p:nvPr>
        </p:nvGraphicFramePr>
        <p:xfrm>
          <a:off x="576309" y="914400"/>
          <a:ext cx="8077200" cy="26266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66691"/>
                <a:gridCol w="1715305"/>
                <a:gridCol w="5795204"/>
              </a:tblGrid>
              <a:tr h="533400">
                <a:tc gridSpan="3">
                  <a:txBody>
                    <a:bodyPr/>
                    <a:lstStyle/>
                    <a:p>
                      <a:r>
                        <a:rPr lang="en-US" dirty="0" smtClean="0"/>
                        <a:t>5.1.1 Sustain effective practices from the Safe</a:t>
                      </a:r>
                      <a:r>
                        <a:rPr lang="en-US" baseline="0" dirty="0" smtClean="0"/>
                        <a:t> Schools / Healthy Students Grant.</a:t>
                      </a:r>
                    </a:p>
                    <a:p>
                      <a:r>
                        <a:rPr lang="en-US" baseline="0" dirty="0" smtClean="0"/>
                        <a:t>5.1.2 Enact the Governor’s safety task force directives and policies.</a:t>
                      </a:r>
                      <a:endParaRPr lang="en-US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87877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13/14</a:t>
                      </a:r>
                      <a:r>
                        <a:rPr lang="en-US" sz="1600" baseline="0" dirty="0" smtClean="0"/>
                        <a:t> MID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Sustainment plan in place</a:t>
                      </a:r>
                      <a:r>
                        <a:rPr lang="en-US" sz="1600" baseline="0" dirty="0" smtClean="0"/>
                        <a:t> pending budget direction for Safety Coordinator position. Division Safety Team had first meeting  in December.</a:t>
                      </a:r>
                      <a:endParaRPr lang="en-US" sz="1600" dirty="0"/>
                    </a:p>
                  </a:txBody>
                  <a:tcPr/>
                </a:tc>
              </a:tr>
              <a:tr h="387877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13/14</a:t>
                      </a:r>
                      <a:r>
                        <a:rPr lang="en-US" sz="1600" baseline="0" dirty="0" smtClean="0"/>
                        <a:t> EOY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87877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14/15</a:t>
                      </a:r>
                      <a:r>
                        <a:rPr lang="en-US" sz="1600" baseline="0" dirty="0" smtClean="0"/>
                        <a:t> MID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87877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14/15</a:t>
                      </a:r>
                      <a:r>
                        <a:rPr lang="en-US" sz="1600" baseline="0" dirty="0" smtClean="0"/>
                        <a:t> EOY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685800" y="6324600"/>
            <a:ext cx="7772400" cy="3429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Safety - Matt Haas / Dean Tistadt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3909" y="228600"/>
            <a:ext cx="8229600" cy="5334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5.1 Ensure the health and safety of the school community.</a:t>
            </a:r>
            <a:endParaRPr lang="en-US" sz="1400" dirty="0"/>
          </a:p>
        </p:txBody>
      </p:sp>
      <p:sp>
        <p:nvSpPr>
          <p:cNvPr id="7" name="Isosceles Triangle 6"/>
          <p:cNvSpPr/>
          <p:nvPr/>
        </p:nvSpPr>
        <p:spPr>
          <a:xfrm>
            <a:off x="728061" y="1600200"/>
            <a:ext cx="328659" cy="287045"/>
          </a:xfrm>
          <a:prstGeom prst="triangle">
            <a:avLst/>
          </a:prstGeom>
          <a:solidFill>
            <a:srgbClr val="FFFF00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85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7075909"/>
              </p:ext>
            </p:extLst>
          </p:nvPr>
        </p:nvGraphicFramePr>
        <p:xfrm>
          <a:off x="576309" y="914400"/>
          <a:ext cx="8077200" cy="33581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2891"/>
                <a:gridCol w="1639105"/>
                <a:gridCol w="5795204"/>
              </a:tblGrid>
              <a:tr h="533400">
                <a:tc gridSpan="3">
                  <a:txBody>
                    <a:bodyPr/>
                    <a:lstStyle/>
                    <a:p>
                      <a:r>
                        <a:rPr lang="en-US" dirty="0" smtClean="0"/>
                        <a:t>5.1.3</a:t>
                      </a:r>
                      <a:r>
                        <a:rPr lang="en-US" baseline="0" dirty="0" smtClean="0"/>
                        <a:t> Assess and improve our health services and education for students.</a:t>
                      </a:r>
                    </a:p>
                    <a:p>
                      <a:r>
                        <a:rPr lang="en-US" baseline="0" dirty="0" smtClean="0"/>
                        <a:t>5.1.4 Assess and improve our health services and education for employees.</a:t>
                      </a:r>
                      <a:endParaRPr lang="en-US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87877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13/14</a:t>
                      </a:r>
                      <a:r>
                        <a:rPr lang="en-US" sz="1600" baseline="0" dirty="0" smtClean="0"/>
                        <a:t> MID</a:t>
                      </a:r>
                      <a:endParaRPr lang="en-US" sz="16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5.1.3 Health Advisory Board continuously monitors and develops</a:t>
                      </a:r>
                      <a:r>
                        <a:rPr lang="en-US" sz="1600" baseline="0" dirty="0" smtClean="0"/>
                        <a:t> / recommends improvement initiatives. Next meeting in January of Board and Concussion Management Team. Full time Nurse initiative pending budget direction. 5.1.4 Establishing a cross-team with Leanne Knox regarding health services for employees. Team met in December.</a:t>
                      </a:r>
                      <a:endParaRPr lang="en-US" sz="1600" dirty="0"/>
                    </a:p>
                  </a:txBody>
                  <a:tcPr>
                    <a:noFill/>
                  </a:tcPr>
                </a:tc>
              </a:tr>
              <a:tr h="387877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13/14</a:t>
                      </a:r>
                      <a:r>
                        <a:rPr lang="en-US" sz="1600" baseline="0" dirty="0" smtClean="0"/>
                        <a:t> EOY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87877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14/15</a:t>
                      </a:r>
                      <a:r>
                        <a:rPr lang="en-US" sz="1600" baseline="0" dirty="0" smtClean="0"/>
                        <a:t> MID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87877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14/15</a:t>
                      </a:r>
                      <a:r>
                        <a:rPr lang="en-US" sz="1600" baseline="0" dirty="0" smtClean="0"/>
                        <a:t> EOY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685800" y="6324600"/>
            <a:ext cx="7772400" cy="3429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Health Services - Matt Haas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3909" y="228600"/>
            <a:ext cx="8229600" cy="5334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5.1 Ensure the health and safety of the school community.</a:t>
            </a:r>
            <a:endParaRPr lang="en-US" sz="1400" dirty="0"/>
          </a:p>
        </p:txBody>
      </p:sp>
      <p:sp>
        <p:nvSpPr>
          <p:cNvPr id="10" name="Isosceles Triangle 9"/>
          <p:cNvSpPr/>
          <p:nvPr/>
        </p:nvSpPr>
        <p:spPr>
          <a:xfrm>
            <a:off x="685800" y="1828800"/>
            <a:ext cx="328659" cy="287045"/>
          </a:xfrm>
          <a:prstGeom prst="triangle">
            <a:avLst/>
          </a:prstGeom>
          <a:solidFill>
            <a:srgbClr val="FFFF00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33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3126841"/>
              </p:ext>
            </p:extLst>
          </p:nvPr>
        </p:nvGraphicFramePr>
        <p:xfrm>
          <a:off x="576309" y="914400"/>
          <a:ext cx="8077200" cy="1767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66691"/>
                <a:gridCol w="1602003"/>
                <a:gridCol w="5908506"/>
              </a:tblGrid>
              <a:tr h="533400">
                <a:tc gridSpan="3">
                  <a:txBody>
                    <a:bodyPr/>
                    <a:lstStyle/>
                    <a:p>
                      <a:r>
                        <a:rPr lang="en-US" dirty="0" smtClean="0"/>
                        <a:t>5.2.1 Ensure that the budget initiatives are aligned with the Horizon</a:t>
                      </a:r>
                      <a:r>
                        <a:rPr lang="en-US" baseline="0" dirty="0" smtClean="0"/>
                        <a:t> 2020 Strategic Plan during annual budget process and mid-year adjustments.</a:t>
                      </a:r>
                    </a:p>
                    <a:p>
                      <a:r>
                        <a:rPr lang="en-US" baseline="0" dirty="0" smtClean="0"/>
                        <a:t>5.2.2 Ensure that all budget-related documents include language that relates specific funding requests to specific objectives and strategies within the strategic plan.</a:t>
                      </a:r>
                      <a:endParaRPr lang="en-US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87877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13/14</a:t>
                      </a:r>
                      <a:r>
                        <a:rPr lang="en-US" sz="1600" baseline="0" dirty="0" smtClean="0"/>
                        <a:t> MID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Policies</a:t>
                      </a:r>
                      <a:r>
                        <a:rPr lang="en-US" sz="1600" baseline="0" dirty="0" smtClean="0"/>
                        <a:t> and procedures are in place to ensure alignment of budget to Strategic Plan. 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685800" y="6324600"/>
            <a:ext cx="7772400" cy="3429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Budget/Strategy Alignment - Dean Tistadt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3909" y="228600"/>
            <a:ext cx="8229600" cy="5334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5.2 Optimize the use of fiscal resources in support of the Division’s strategic plan and operations.</a:t>
            </a:r>
            <a:endParaRPr lang="en-US" sz="1400" dirty="0"/>
          </a:p>
        </p:txBody>
      </p:sp>
      <p:pic>
        <p:nvPicPr>
          <p:cNvPr id="7" name="Picture 2" descr="C:\Users\cprice\AppData\Local\Microsoft\Windows\Temporary Internet Files\Content.IE5\HK6JEZ78\MC90043380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09800"/>
            <a:ext cx="415413" cy="415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274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9359278"/>
              </p:ext>
            </p:extLst>
          </p:nvPr>
        </p:nvGraphicFramePr>
        <p:xfrm>
          <a:off x="576309" y="914400"/>
          <a:ext cx="8077200" cy="22761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66691"/>
                <a:gridCol w="1715305"/>
                <a:gridCol w="5795204"/>
              </a:tblGrid>
              <a:tr h="533400">
                <a:tc gridSpan="3">
                  <a:txBody>
                    <a:bodyPr/>
                    <a:lstStyle/>
                    <a:p>
                      <a:r>
                        <a:rPr lang="en-US" dirty="0" smtClean="0"/>
                        <a:t>5.3.1 Develop a plan with a logic model and budget proposal.</a:t>
                      </a:r>
                      <a:endParaRPr lang="en-US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87877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13/14</a:t>
                      </a:r>
                      <a:r>
                        <a:rPr lang="en-US" sz="1600" baseline="0" dirty="0" smtClean="0"/>
                        <a:t> MID</a:t>
                      </a:r>
                      <a:endParaRPr lang="en-US" sz="16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This will be part of the cross-functional</a:t>
                      </a:r>
                      <a:r>
                        <a:rPr lang="en-US" sz="1600" baseline="0" dirty="0" smtClean="0"/>
                        <a:t> team work cited in 1.11. The team has had an initial meeting in December  for planning.</a:t>
                      </a:r>
                      <a:endParaRPr lang="en-US" sz="1600" dirty="0"/>
                    </a:p>
                  </a:txBody>
                  <a:tcPr>
                    <a:noFill/>
                  </a:tcPr>
                </a:tc>
              </a:tr>
              <a:tr h="387877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13/14</a:t>
                      </a:r>
                      <a:r>
                        <a:rPr lang="en-US" sz="1600" baseline="0" dirty="0" smtClean="0"/>
                        <a:t> EOY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87877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14/15</a:t>
                      </a:r>
                      <a:r>
                        <a:rPr lang="en-US" sz="1600" baseline="0" dirty="0" smtClean="0"/>
                        <a:t> MID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87877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14/15</a:t>
                      </a:r>
                      <a:r>
                        <a:rPr lang="en-US" sz="1600" baseline="0" dirty="0" smtClean="0"/>
                        <a:t> EOY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685800" y="6324600"/>
            <a:ext cx="7772400" cy="3429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High School of the Future - Matt Haas / Dean </a:t>
            </a:r>
            <a:r>
              <a:rPr lang="en-US" dirty="0">
                <a:solidFill>
                  <a:schemeClr val="tx1"/>
                </a:solidFill>
              </a:rPr>
              <a:t>Tistadt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23909" y="228600"/>
            <a:ext cx="8229600" cy="5334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5.3 Design the high school of the future.</a:t>
            </a:r>
            <a:endParaRPr lang="en-US" sz="1400" dirty="0"/>
          </a:p>
        </p:txBody>
      </p:sp>
      <p:sp>
        <p:nvSpPr>
          <p:cNvPr id="9" name="Isosceles Triangle 8"/>
          <p:cNvSpPr/>
          <p:nvPr/>
        </p:nvSpPr>
        <p:spPr>
          <a:xfrm>
            <a:off x="728061" y="1524000"/>
            <a:ext cx="328659" cy="287045"/>
          </a:xfrm>
          <a:prstGeom prst="triangle">
            <a:avLst/>
          </a:prstGeom>
          <a:solidFill>
            <a:srgbClr val="FFFF00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024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2013-15 Priorities Status Overview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48459640"/>
              </p:ext>
            </p:extLst>
          </p:nvPr>
        </p:nvGraphicFramePr>
        <p:xfrm>
          <a:off x="857506" y="1143000"/>
          <a:ext cx="71628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2560"/>
                <a:gridCol w="1432560"/>
                <a:gridCol w="1432560"/>
                <a:gridCol w="1432560"/>
                <a:gridCol w="143256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Period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marL="44873" marR="44873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Good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marL="44873" marR="44873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Warning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marL="44873" marR="44873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Danger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marL="44873" marR="44873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Complete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marL="44873" marR="44873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13/14 MID</a:t>
                      </a:r>
                      <a:endParaRPr lang="en-US" dirty="0"/>
                    </a:p>
                  </a:txBody>
                  <a:tcPr marL="44873" marR="44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44873" marR="44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8*</a:t>
                      </a:r>
                      <a:endParaRPr lang="en-US" dirty="0"/>
                    </a:p>
                  </a:txBody>
                  <a:tcPr marL="44873" marR="44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L="44873" marR="44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44873" marR="44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13/14 EOY</a:t>
                      </a:r>
                      <a:endParaRPr lang="en-US" dirty="0"/>
                    </a:p>
                  </a:txBody>
                  <a:tcPr marL="44873" marR="44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44873" marR="44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44873" marR="44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44873" marR="44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44873" marR="44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14/15 MID</a:t>
                      </a:r>
                      <a:endParaRPr lang="en-US" dirty="0"/>
                    </a:p>
                  </a:txBody>
                  <a:tcPr marL="44873" marR="44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44873" marR="44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44873" marR="44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44873" marR="44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44873" marR="44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14/15</a:t>
                      </a:r>
                      <a:r>
                        <a:rPr lang="en-US" baseline="0" dirty="0" smtClean="0"/>
                        <a:t> EOY</a:t>
                      </a:r>
                      <a:endParaRPr lang="en-US" dirty="0"/>
                    </a:p>
                  </a:txBody>
                  <a:tcPr marL="44873" marR="44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44873" marR="44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44873" marR="44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44873" marR="44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44873" marR="44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914400" y="3819358"/>
            <a:ext cx="3048000" cy="2362199"/>
          </a:xfrm>
        </p:spPr>
        <p:txBody>
          <a:bodyPr>
            <a:normAutofit/>
          </a:bodyPr>
          <a:lstStyle/>
          <a:p>
            <a:r>
              <a:rPr lang="en-US" sz="2400" dirty="0" smtClean="0"/>
              <a:t>17 Total projects</a:t>
            </a:r>
          </a:p>
          <a:p>
            <a:pPr lvl="1"/>
            <a:r>
              <a:rPr lang="en-US" sz="1400" dirty="0" smtClean="0"/>
              <a:t>Matt Haas – 5</a:t>
            </a:r>
          </a:p>
          <a:p>
            <a:pPr lvl="1"/>
            <a:r>
              <a:rPr lang="en-US" sz="1400" dirty="0"/>
              <a:t>Billy Haun – 5</a:t>
            </a:r>
          </a:p>
          <a:p>
            <a:pPr lvl="1"/>
            <a:r>
              <a:rPr lang="en-US" sz="1400" dirty="0" smtClean="0"/>
              <a:t>Dean Tistadt – 2</a:t>
            </a:r>
          </a:p>
          <a:p>
            <a:pPr lvl="1"/>
            <a:r>
              <a:rPr lang="en-US" sz="1400" dirty="0"/>
              <a:t>Vince Scheivert - 2</a:t>
            </a:r>
          </a:p>
          <a:p>
            <a:pPr lvl="1"/>
            <a:r>
              <a:rPr lang="en-US" sz="1400" dirty="0" smtClean="0"/>
              <a:t>Matt/Dean –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8200" y="3043872"/>
            <a:ext cx="5486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*All Yellow Projects are due to pending budget direction.</a:t>
            </a:r>
            <a:endParaRPr lang="en-US" sz="12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4114800" y="3533536"/>
            <a:ext cx="4800600" cy="3063901"/>
            <a:chOff x="4114800" y="3533536"/>
            <a:chExt cx="4800600" cy="3063901"/>
          </a:xfrm>
        </p:grpSpPr>
        <p:graphicFrame>
          <p:nvGraphicFramePr>
            <p:cNvPr id="6" name="Content Placeholder 4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675368474"/>
                </p:ext>
              </p:extLst>
            </p:nvPr>
          </p:nvGraphicFramePr>
          <p:xfrm>
            <a:off x="4114800" y="3533536"/>
            <a:ext cx="4800600" cy="3063901"/>
          </p:xfrm>
          <a:graphic>
            <a:graphicData uri="http://schemas.openxmlformats.org/drawingml/2006/table">
              <a:tbl>
                <a:tblPr firstRow="1" bandRow="1">
                  <a:tableStyleId>{2D5ABB26-0587-4C30-8999-92F81FD0307C}</a:tableStyleId>
                </a:tblPr>
                <a:tblGrid>
                  <a:gridCol w="533400"/>
                  <a:gridCol w="4267200"/>
                </a:tblGrid>
                <a:tr h="304800">
                  <a:tc gridSpan="2">
                    <a:txBody>
                      <a:bodyPr/>
                      <a:lstStyle/>
                      <a:p>
                        <a:r>
                          <a:rPr lang="en-US" sz="1800" b="0" i="0" dirty="0" smtClean="0"/>
                          <a:t>Legend</a:t>
                        </a:r>
                        <a:endParaRPr lang="en-US" sz="1800" b="0" i="0" dirty="0"/>
                      </a:p>
                    </a:txBody>
                    <a:tcPr/>
                  </a:tc>
                  <a:tc hMerge="1">
                    <a:txBody>
                      <a:bodyPr/>
                      <a:lstStyle/>
                      <a:p>
                        <a:pPr algn="l"/>
                        <a:endParaRPr lang="en-US" sz="1200" dirty="0"/>
                      </a:p>
                    </a:txBody>
                    <a:tcPr anchor="ctr"/>
                  </a:tc>
                </a:tr>
                <a:tr h="610037">
                  <a:tc>
                    <a:txBody>
                      <a:bodyPr/>
                      <a:lstStyle/>
                      <a:p>
                        <a:endParaRPr lang="en-US" sz="1200" dirty="0"/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pPr algn="l"/>
                        <a:r>
                          <a:rPr lang="en-US" sz="1200" dirty="0" smtClean="0"/>
                          <a:t>GOOD:</a:t>
                        </a:r>
                      </a:p>
                      <a:p>
                        <a:pPr algn="l"/>
                        <a:r>
                          <a:rPr lang="en-US" sz="1200" dirty="0" smtClean="0"/>
                          <a:t>On-time or ahead of schedule and meets all quality expectations.</a:t>
                        </a:r>
                        <a:endParaRPr lang="en-US" sz="1200" dirty="0"/>
                      </a:p>
                    </a:txBody>
                    <a:tcPr anchor="ctr"/>
                  </a:tc>
                </a:tr>
                <a:tr h="1105899">
                  <a:tc>
                    <a:txBody>
                      <a:bodyPr/>
                      <a:lstStyle/>
                      <a:p>
                        <a:endParaRPr lang="en-US" sz="1200" dirty="0"/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pPr algn="l"/>
                        <a:r>
                          <a:rPr lang="en-US" sz="1200" dirty="0" smtClean="0"/>
                          <a:t>WARNING:</a:t>
                        </a:r>
                      </a:p>
                      <a:p>
                        <a:pPr algn="l"/>
                        <a:r>
                          <a:rPr lang="en-US" sz="1200" dirty="0" smtClean="0"/>
                          <a:t>Moving forward</a:t>
                        </a:r>
                        <a:r>
                          <a:rPr lang="en-US" sz="1200" baseline="0" dirty="0" smtClean="0"/>
                          <a:t> but some deadlines have been missed and/or deliverables not met. Overall project scope has not been compromised, but some areas of concern have been identified and must be addressed to avoid failure.</a:t>
                        </a:r>
                        <a:endParaRPr lang="en-US" sz="1200" dirty="0"/>
                      </a:p>
                    </a:txBody>
                    <a:tcPr anchor="ctr"/>
                  </a:tc>
                </a:tr>
                <a:tr h="601205">
                  <a:tc>
                    <a:txBody>
                      <a:bodyPr/>
                      <a:lstStyle/>
                      <a:p>
                        <a:endParaRPr lang="en-US" sz="1200" dirty="0"/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pPr algn="l"/>
                        <a:r>
                          <a:rPr lang="en-US" sz="1200" dirty="0" smtClean="0"/>
                          <a:t>DANGER:</a:t>
                        </a:r>
                      </a:p>
                      <a:p>
                        <a:pPr algn="l"/>
                        <a:r>
                          <a:rPr lang="en-US" sz="1200" dirty="0" smtClean="0"/>
                          <a:t>Not progressing.</a:t>
                        </a:r>
                        <a:endParaRPr lang="en-US" sz="1200" dirty="0"/>
                      </a:p>
                    </a:txBody>
                    <a:tcPr anchor="ctr"/>
                  </a:tc>
                </a:tr>
                <a:tr h="381000">
                  <a:tc>
                    <a:txBody>
                      <a:bodyPr/>
                      <a:lstStyle/>
                      <a:p>
                        <a:endParaRPr lang="en-US" sz="1200" dirty="0"/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pPr algn="l"/>
                        <a:r>
                          <a:rPr lang="en-US" sz="1200" dirty="0" smtClean="0"/>
                          <a:t>Complete</a:t>
                        </a:r>
                        <a:endParaRPr lang="en-US" sz="1200" dirty="0"/>
                      </a:p>
                    </a:txBody>
                    <a:tcPr anchor="ctr"/>
                  </a:tc>
                </a:tr>
              </a:tbl>
            </a:graphicData>
          </a:graphic>
        </p:graphicFrame>
        <p:sp>
          <p:nvSpPr>
            <p:cNvPr id="7" name="Oval 6"/>
            <p:cNvSpPr/>
            <p:nvPr/>
          </p:nvSpPr>
          <p:spPr>
            <a:xfrm>
              <a:off x="4331378" y="4036406"/>
              <a:ext cx="267607" cy="268290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Isosceles Triangle 7"/>
            <p:cNvSpPr/>
            <p:nvPr/>
          </p:nvSpPr>
          <p:spPr>
            <a:xfrm>
              <a:off x="4265679" y="4811845"/>
              <a:ext cx="333306" cy="281978"/>
            </a:xfrm>
            <a:prstGeom prst="triangl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Explosion 2 8"/>
            <p:cNvSpPr/>
            <p:nvPr/>
          </p:nvSpPr>
          <p:spPr>
            <a:xfrm>
              <a:off x="4237672" y="5659917"/>
              <a:ext cx="361313" cy="512283"/>
            </a:xfrm>
            <a:prstGeom prst="irregularSeal2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!</a:t>
              </a:r>
              <a:endPara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0" name="Picture 2" descr="C:\Users\cprice\AppData\Local\Microsoft\Windows\Temporary Internet Files\Content.IE5\HK6JEZ78\MC900433800[1]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6843" y="6200860"/>
              <a:ext cx="356676" cy="352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3310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9421932"/>
              </p:ext>
            </p:extLst>
          </p:nvPr>
        </p:nvGraphicFramePr>
        <p:xfrm>
          <a:off x="183590" y="533400"/>
          <a:ext cx="8776819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7252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52500" y="1295400"/>
            <a:ext cx="7315200" cy="2003425"/>
          </a:xfrm>
        </p:spPr>
        <p:txBody>
          <a:bodyPr/>
          <a:lstStyle/>
          <a:p>
            <a:r>
              <a:rPr lang="en-US" dirty="0" smtClean="0"/>
              <a:t>Objective 1:</a:t>
            </a:r>
            <a:br>
              <a:rPr lang="en-US" dirty="0" smtClean="0"/>
            </a:br>
            <a:r>
              <a:rPr lang="en-US" dirty="0" smtClean="0"/>
              <a:t>We Will Engage Every Student</a:t>
            </a:r>
            <a:endParaRPr lang="en-US" dirty="0"/>
          </a:p>
        </p:txBody>
      </p:sp>
      <p:sp>
        <p:nvSpPr>
          <p:cNvPr id="6" name="Frame 5"/>
          <p:cNvSpPr/>
          <p:nvPr/>
        </p:nvSpPr>
        <p:spPr>
          <a:xfrm>
            <a:off x="228600" y="152400"/>
            <a:ext cx="8763000" cy="6400800"/>
          </a:xfrm>
          <a:prstGeom prst="fram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glow rad="101600">
              <a:schemeClr val="accent6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048000"/>
            <a:ext cx="2686050" cy="2535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172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4908736"/>
              </p:ext>
            </p:extLst>
          </p:nvPr>
        </p:nvGraphicFramePr>
        <p:xfrm>
          <a:off x="576309" y="914400"/>
          <a:ext cx="8034291" cy="2062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2891"/>
                <a:gridCol w="1409241"/>
                <a:gridCol w="5982159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en-US" dirty="0" smtClean="0"/>
                        <a:t>1.1.1 Cross</a:t>
                      </a:r>
                      <a:r>
                        <a:rPr lang="en-US" baseline="0" dirty="0" smtClean="0"/>
                        <a:t> Functional design team (Innovation Team)</a:t>
                      </a:r>
                      <a:endParaRPr lang="en-US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13/14</a:t>
                      </a:r>
                      <a:r>
                        <a:rPr lang="en-US" sz="1600" baseline="0" dirty="0" smtClean="0"/>
                        <a:t> MID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Team met in December to </a:t>
                      </a:r>
                      <a:r>
                        <a:rPr lang="en-US" sz="1600" baseline="0" dirty="0" smtClean="0"/>
                        <a:t>for initial charge and meeting plan. Plan implementation affected by  budget direction.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13/14</a:t>
                      </a:r>
                      <a:r>
                        <a:rPr lang="en-US" sz="1600" baseline="0" dirty="0" smtClean="0"/>
                        <a:t> EOY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14/15</a:t>
                      </a:r>
                      <a:r>
                        <a:rPr lang="en-US" sz="1600" baseline="0" dirty="0" smtClean="0"/>
                        <a:t> MID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14/15</a:t>
                      </a:r>
                      <a:r>
                        <a:rPr lang="en-US" sz="1600" baseline="0" dirty="0" smtClean="0"/>
                        <a:t> EOY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685800" y="6324600"/>
            <a:ext cx="7772400" cy="342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Innovation Team - Matt Haas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3909" y="228600"/>
            <a:ext cx="8229600" cy="533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1.1 Define, develop, and implement effective teaching practices that maximize rigor and meaningful engagement for all </a:t>
            </a:r>
            <a:r>
              <a:rPr lang="en-US" sz="1400" dirty="0" smtClean="0">
                <a:solidFill>
                  <a:schemeClr val="bg1"/>
                </a:solidFill>
              </a:rPr>
              <a:t>students.</a:t>
            </a:r>
            <a:endParaRPr lang="en-US" sz="1400" dirty="0"/>
          </a:p>
        </p:txBody>
      </p:sp>
      <p:sp>
        <p:nvSpPr>
          <p:cNvPr id="7" name="Isosceles Triangle 6"/>
          <p:cNvSpPr/>
          <p:nvPr/>
        </p:nvSpPr>
        <p:spPr>
          <a:xfrm>
            <a:off x="683415" y="1447800"/>
            <a:ext cx="328659" cy="287045"/>
          </a:xfrm>
          <a:prstGeom prst="triangle">
            <a:avLst/>
          </a:prstGeom>
          <a:solidFill>
            <a:srgbClr val="FFFF00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74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9953329"/>
              </p:ext>
            </p:extLst>
          </p:nvPr>
        </p:nvGraphicFramePr>
        <p:xfrm>
          <a:off x="529700" y="1066800"/>
          <a:ext cx="8059445" cy="2677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3300"/>
                <a:gridCol w="1276664"/>
                <a:gridCol w="6169481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en-US" dirty="0" smtClean="0"/>
                        <a:t>1.1.2 Update Learning Walk Tool</a:t>
                      </a:r>
                      <a:endParaRPr lang="en-US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13/14</a:t>
                      </a:r>
                      <a:r>
                        <a:rPr lang="en-US" sz="1600" baseline="0" dirty="0" smtClean="0"/>
                        <a:t> MID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Gathering</a:t>
                      </a:r>
                      <a:r>
                        <a:rPr lang="en-US" sz="1600" baseline="0" dirty="0" smtClean="0"/>
                        <a:t> feedback from Teachers and Administrators on desired updates. This will be part of the cross-functional team work cited in 1.11. The team has had an initial meeting in December  for planning.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13/14</a:t>
                      </a:r>
                      <a:r>
                        <a:rPr lang="en-US" sz="1600" baseline="0" dirty="0" smtClean="0"/>
                        <a:t> EOY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14/15</a:t>
                      </a:r>
                      <a:r>
                        <a:rPr lang="en-US" sz="1600" baseline="0" dirty="0" smtClean="0"/>
                        <a:t> MID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14/15</a:t>
                      </a:r>
                      <a:r>
                        <a:rPr lang="en-US" sz="1600" baseline="0" dirty="0" smtClean="0"/>
                        <a:t> EOY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13/14</a:t>
                      </a:r>
                      <a:r>
                        <a:rPr lang="en-US" sz="1600" baseline="0" dirty="0" smtClean="0"/>
                        <a:t> MID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423909" y="228600"/>
            <a:ext cx="8229600" cy="6858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1.1 Define, develop, and implement effective teaching practices that maximize rigor and meaningful engagement for all </a:t>
            </a:r>
            <a:r>
              <a:rPr lang="en-US" sz="1400" dirty="0" smtClean="0">
                <a:solidFill>
                  <a:schemeClr val="bg1"/>
                </a:solidFill>
              </a:rPr>
              <a:t>students.</a:t>
            </a:r>
            <a:endParaRPr lang="en-US" sz="1400" dirty="0"/>
          </a:p>
        </p:txBody>
      </p:sp>
      <p:sp>
        <p:nvSpPr>
          <p:cNvPr id="7" name="Rounded Rectangle 6"/>
          <p:cNvSpPr/>
          <p:nvPr/>
        </p:nvSpPr>
        <p:spPr>
          <a:xfrm>
            <a:off x="816746" y="6305550"/>
            <a:ext cx="7772400" cy="342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Learning Walk Tool - Matt Haas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09149" y="1534356"/>
            <a:ext cx="215191" cy="218243"/>
          </a:xfrm>
          <a:prstGeom prst="ellipse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6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1015352"/>
              </p:ext>
            </p:extLst>
          </p:nvPr>
        </p:nvGraphicFramePr>
        <p:xfrm>
          <a:off x="609599" y="1143000"/>
          <a:ext cx="8043909" cy="2331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1"/>
                <a:gridCol w="1391985"/>
                <a:gridCol w="6042323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en-US" dirty="0" smtClean="0"/>
                        <a:t>1.2.1 Conduct a needs assessment &amp; develop</a:t>
                      </a:r>
                      <a:r>
                        <a:rPr lang="en-US" baseline="0" dirty="0" smtClean="0"/>
                        <a:t> a budget initiative.</a:t>
                      </a:r>
                    </a:p>
                    <a:p>
                      <a:r>
                        <a:rPr lang="en-US" baseline="0" dirty="0" smtClean="0"/>
                        <a:t>1.2.2 Focused professional development plan for 7 pathways.</a:t>
                      </a:r>
                      <a:endParaRPr lang="en-US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13/14</a:t>
                      </a:r>
                      <a:r>
                        <a:rPr lang="en-US" sz="1600" baseline="0" dirty="0" smtClean="0"/>
                        <a:t> MID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Needs assessment in process;</a:t>
                      </a:r>
                      <a:r>
                        <a:rPr lang="en-US" sz="1600" baseline="0" dirty="0" smtClean="0"/>
                        <a:t> due to complete by Feb 3, 2014.</a:t>
                      </a:r>
                    </a:p>
                    <a:p>
                      <a:r>
                        <a:rPr lang="en-US" sz="1600" baseline="0" dirty="0" smtClean="0"/>
                        <a:t>Implementation contingent on budget direction.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13/14</a:t>
                      </a:r>
                      <a:r>
                        <a:rPr lang="en-US" sz="1600" baseline="0" dirty="0" smtClean="0"/>
                        <a:t> EOY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14/15</a:t>
                      </a:r>
                      <a:r>
                        <a:rPr lang="en-US" sz="1600" baseline="0" dirty="0" smtClean="0"/>
                        <a:t> MID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14/15</a:t>
                      </a:r>
                      <a:r>
                        <a:rPr lang="en-US" sz="1600" baseline="0" dirty="0" smtClean="0"/>
                        <a:t> EOY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685800" y="6324600"/>
            <a:ext cx="7772400" cy="342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Professional Development - Billy Haun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3909" y="228600"/>
            <a:ext cx="8229600" cy="762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1.2 Develop division-wide master framework for contemporary professional development and training that optimizes our workforce and addresses the essential competencies needed by teachers, administrators, and classified staff.</a:t>
            </a:r>
            <a:endParaRPr lang="en-US" sz="1400" dirty="0"/>
          </a:p>
        </p:txBody>
      </p:sp>
      <p:sp>
        <p:nvSpPr>
          <p:cNvPr id="9" name="Isosceles Triangle 8"/>
          <p:cNvSpPr/>
          <p:nvPr/>
        </p:nvSpPr>
        <p:spPr>
          <a:xfrm>
            <a:off x="685800" y="1935332"/>
            <a:ext cx="328659" cy="287045"/>
          </a:xfrm>
          <a:prstGeom prst="triangle">
            <a:avLst/>
          </a:prstGeom>
          <a:solidFill>
            <a:srgbClr val="FFFF00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6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0960693"/>
              </p:ext>
            </p:extLst>
          </p:nvPr>
        </p:nvGraphicFramePr>
        <p:xfrm>
          <a:off x="576309" y="1066800"/>
          <a:ext cx="8077201" cy="2331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66691"/>
                <a:gridCol w="1486835"/>
                <a:gridCol w="6023675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en-US" dirty="0" smtClean="0"/>
                        <a:t>1.2.3 Update performance appraisal program to include a standards-based</a:t>
                      </a:r>
                      <a:r>
                        <a:rPr lang="en-US" baseline="0" dirty="0" smtClean="0"/>
                        <a:t> digital portfolio approach for all licensed staff.</a:t>
                      </a:r>
                      <a:endParaRPr lang="en-US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13/14</a:t>
                      </a:r>
                      <a:r>
                        <a:rPr lang="en-US" sz="1600" baseline="0" dirty="0" smtClean="0"/>
                        <a:t> MID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Implementation contingent on budget direction for Paperless evaluation System/Appraisal System.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13/14</a:t>
                      </a:r>
                      <a:r>
                        <a:rPr lang="en-US" sz="1600" baseline="0" dirty="0" smtClean="0"/>
                        <a:t> EOY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14/15</a:t>
                      </a:r>
                      <a:r>
                        <a:rPr lang="en-US" sz="1600" baseline="0" dirty="0" smtClean="0"/>
                        <a:t> MID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14/15</a:t>
                      </a:r>
                      <a:r>
                        <a:rPr lang="en-US" sz="1600" baseline="0" dirty="0" smtClean="0"/>
                        <a:t> EOY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685800" y="6324600"/>
            <a:ext cx="7772400" cy="342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Performance Appraisal System - Matt Haas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3909" y="228600"/>
            <a:ext cx="8229600" cy="6858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1.2 Develop division-wide master framework for contemporary professional development and training that optimizes our workforce and addresses the essential competencies needed by teachers, administrators, and classified staff.</a:t>
            </a:r>
            <a:endParaRPr lang="en-US" sz="1400" dirty="0"/>
          </a:p>
        </p:txBody>
      </p:sp>
      <p:sp>
        <p:nvSpPr>
          <p:cNvPr id="7" name="Isosceles Triangle 6"/>
          <p:cNvSpPr/>
          <p:nvPr/>
        </p:nvSpPr>
        <p:spPr>
          <a:xfrm>
            <a:off x="670024" y="1710431"/>
            <a:ext cx="328659" cy="287045"/>
          </a:xfrm>
          <a:prstGeom prst="triangle">
            <a:avLst/>
          </a:prstGeom>
          <a:solidFill>
            <a:srgbClr val="FFFF00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17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8.0&quot;&gt;&lt;object type=&quot;1&quot; unique_id=&quot;10001&quot;&gt;&lt;object type=&quot;8&quot; unique_id=&quot;10002&quot;&gt;&lt;/object&gt;&lt;object type=&quot;2&quot; unique_id=&quot;10003&quot;&gt;&lt;object type=&quot;3&quot; unique_id=&quot;10481&quot;&gt;&lt;property id=&quot;20148&quot; value=&quot;5&quot;/&gt;&lt;property id=&quot;20300&quot; value=&quot;Slide 1 - &amp;quot;Board Priorities (2013-2015) Semi-Annual Progress Report 13/14 Mid Year&amp;quot;&quot;/&gt;&lt;property id=&quot;20307&quot; value=&quot;256&quot;/&gt;&lt;/object&gt;&lt;object type=&quot;3&quot; unique_id=&quot;10482&quot;&gt;&lt;property id=&quot;20148&quot; value=&quot;5&quot;/&gt;&lt;property id=&quot;20300&quot; value=&quot;Slide 4&quot;/&gt;&lt;property id=&quot;20307&quot; value=&quot;264&quot;/&gt;&lt;/object&gt;&lt;object type=&quot;3&quot; unique_id=&quot;10483&quot;&gt;&lt;property id=&quot;20148&quot; value=&quot;5&quot;/&gt;&lt;property id=&quot;20300&quot; value=&quot;Slide 5 - &amp;quot;Objective 1: We Will Engage Every Student&amp;quot;&quot;/&gt;&lt;property id=&quot;20307&quot; value=&quot;258&quot;/&gt;&lt;/object&gt;&lt;object type=&quot;3&quot; unique_id=&quot;10484&quot;&gt;&lt;property id=&quot;20148&quot; value=&quot;5&quot;/&gt;&lt;property id=&quot;20300&quot; value=&quot;Slide 6&quot;/&gt;&lt;property id=&quot;20307&quot; value=&quot;257&quot;/&gt;&lt;/object&gt;&lt;object type=&quot;3&quot; unique_id=&quot;10485&quot;&gt;&lt;property id=&quot;20148&quot; value=&quot;5&quot;/&gt;&lt;property id=&quot;20300&quot; value=&quot;Slide 7&quot;/&gt;&lt;property id=&quot;20307&quot; value=&quot;259&quot;/&gt;&lt;/object&gt;&lt;object type=&quot;3&quot; unique_id=&quot;10486&quot;&gt;&lt;property id=&quot;20148&quot; value=&quot;5&quot;/&gt;&lt;property id=&quot;20300&quot; value=&quot;Slide 8&quot;/&gt;&lt;property id=&quot;20307&quot; value=&quot;260&quot;/&gt;&lt;/object&gt;&lt;object type=&quot;3&quot; unique_id=&quot;10487&quot;&gt;&lt;property id=&quot;20148&quot; value=&quot;5&quot;/&gt;&lt;property id=&quot;20300&quot; value=&quot;Slide 9&quot;/&gt;&lt;property id=&quot;20307&quot; value=&quot;261&quot;/&gt;&lt;/object&gt;&lt;object type=&quot;3&quot; unique_id=&quot;10488&quot;&gt;&lt;property id=&quot;20148&quot; value=&quot;5&quot;/&gt;&lt;property id=&quot;20300&quot; value=&quot;Slide 10&quot;/&gt;&lt;property id=&quot;20307&quot; value=&quot;262&quot;/&gt;&lt;/object&gt;&lt;object type=&quot;3&quot; unique_id=&quot;10489&quot;&gt;&lt;property id=&quot;20148&quot; value=&quot;5&quot;/&gt;&lt;property id=&quot;20300&quot; value=&quot;Slide 11 - &amp;quot;Objective 2: We will implement Balanced Assessments.&amp;quot;&quot;/&gt;&lt;property id=&quot;20307&quot; value=&quot;263&quot;/&gt;&lt;/object&gt;&lt;object type=&quot;3&quot; unique_id=&quot;10490&quot;&gt;&lt;property id=&quot;20148&quot; value=&quot;5&quot;/&gt;&lt;property id=&quot;20300&quot; value=&quot;Slide 12&quot;/&gt;&lt;property id=&quot;20307&quot; value=&quot;265&quot;/&gt;&lt;/object&gt;&lt;object type=&quot;3&quot; unique_id=&quot;10491&quot;&gt;&lt;property id=&quot;20148&quot; value=&quot;5&quot;/&gt;&lt;property id=&quot;20300&quot; value=&quot;Slide 13&quot;/&gt;&lt;property id=&quot;20307&quot; value=&quot;266&quot;/&gt;&lt;/object&gt;&lt;object type=&quot;3&quot; unique_id=&quot;10492&quot;&gt;&lt;property id=&quot;20148&quot; value=&quot;5&quot;/&gt;&lt;property id=&quot;20300&quot; value=&quot;Slide 14 - &amp;quot;Objective 3: We will improve opportunity and achievement.&amp;quot;&quot;/&gt;&lt;property id=&quot;20307&quot; value=&quot;268&quot;/&gt;&lt;/object&gt;&lt;object type=&quot;3&quot; unique_id=&quot;10493&quot;&gt;&lt;property id=&quot;20148&quot; value=&quot;5&quot;/&gt;&lt;property id=&quot;20300&quot; value=&quot;Slide 15&quot;/&gt;&lt;property id=&quot;20307&quot; value=&quot;267&quot;/&gt;&lt;/object&gt;&lt;object type=&quot;3&quot; unique_id=&quot;10494&quot;&gt;&lt;property id=&quot;20148&quot; value=&quot;5&quot;/&gt;&lt;property id=&quot;20300&quot; value=&quot;Slide 16&quot;/&gt;&lt;property id=&quot;20307&quot; value=&quot;269&quot;/&gt;&lt;/object&gt;&lt;object type=&quot;3&quot; unique_id=&quot;10495&quot;&gt;&lt;property id=&quot;20148&quot; value=&quot;5&quot;/&gt;&lt;property id=&quot;20300&quot; value=&quot;Slide 17&quot;/&gt;&lt;property id=&quot;20307&quot; value=&quot;270&quot;/&gt;&lt;/object&gt;&lt;object type=&quot;3&quot; unique_id=&quot;10496&quot;&gt;&lt;property id=&quot;20148&quot; value=&quot;5&quot;/&gt;&lt;property id=&quot;20300&quot; value=&quot;Slide 18 - &amp;quot;Objective 4: We will create and expand partnerships.&amp;quot;&quot;/&gt;&lt;property id=&quot;20307&quot; value=&quot;271&quot;/&gt;&lt;/object&gt;&lt;object type=&quot;3&quot; unique_id=&quot;10497&quot;&gt;&lt;property id=&quot;20148&quot; value=&quot;5&quot;/&gt;&lt;property id=&quot;20300&quot; value=&quot;Slide 19&quot;/&gt;&lt;property id=&quot;20307&quot; value=&quot;272&quot;/&gt;&lt;/object&gt;&lt;object type=&quot;3&quot; unique_id=&quot;10498&quot;&gt;&lt;property id=&quot;20148&quot; value=&quot;5&quot;/&gt;&lt;property id=&quot;20300&quot; value=&quot;Slide 20&quot;/&gt;&lt;property id=&quot;20307&quot; value=&quot;273&quot;/&gt;&lt;/object&gt;&lt;object type=&quot;3&quot; unique_id=&quot;10499&quot;&gt;&lt;property id=&quot;20148&quot; value=&quot;5&quot;/&gt;&lt;property id=&quot;20300&quot; value=&quot;Slide 21 - &amp;quot;Objective 5: We will optimize resources&amp;quot;&quot;/&gt;&lt;property id=&quot;20307&quot; value=&quot;274&quot;/&gt;&lt;/object&gt;&lt;object type=&quot;3&quot; unique_id=&quot;10500&quot;&gt;&lt;property id=&quot;20148&quot; value=&quot;5&quot;/&gt;&lt;property id=&quot;20300&quot; value=&quot;Slide 22&quot;/&gt;&lt;property id=&quot;20307&quot; value=&quot;275&quot;/&gt;&lt;/object&gt;&lt;object type=&quot;3&quot; unique_id=&quot;10501&quot;&gt;&lt;property id=&quot;20148&quot; value=&quot;5&quot;/&gt;&lt;property id=&quot;20300&quot; value=&quot;Slide 23&quot;/&gt;&lt;property id=&quot;20307&quot; value=&quot;276&quot;/&gt;&lt;/object&gt;&lt;object type=&quot;3&quot; unique_id=&quot;10502&quot;&gt;&lt;property id=&quot;20148&quot; value=&quot;5&quot;/&gt;&lt;property id=&quot;20300&quot; value=&quot;Slide 24&quot;/&gt;&lt;property id=&quot;20307&quot; value=&quot;277&quot;/&gt;&lt;/object&gt;&lt;object type=&quot;3&quot; unique_id=&quot;10503&quot;&gt;&lt;property id=&quot;20148&quot; value=&quot;5&quot;/&gt;&lt;property id=&quot;20300&quot; value=&quot;Slide 25&quot;/&gt;&lt;property id=&quot;20307&quot; value=&quot;278&quot;/&gt;&lt;/object&gt;&lt;object type=&quot;3&quot; unique_id=&quot;10629&quot;&gt;&lt;property id=&quot;20148&quot; value=&quot;5&quot;/&gt;&lt;property id=&quot;20300&quot; value=&quot;Slide 2 - &amp;quot;Board Priorities 2013-2015 Reporting Schedule*&amp;quot;&quot;/&gt;&lt;property id=&quot;20307&quot; value=&quot;279&quot;/&gt;&lt;/object&gt;&lt;object type=&quot;3&quot; unique_id=&quot;10630&quot;&gt;&lt;property id=&quot;20148&quot; value=&quot;5&quot;/&gt;&lt;property id=&quot;20300&quot; value=&quot;Slide 3 - &amp;quot;2013-15 Priorities Status Overview&amp;quot;&quot;/&gt;&lt;property id=&quot;20307&quot; value=&quot;281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809</TotalTime>
  <Words>1546</Words>
  <Application>Microsoft Office PowerPoint</Application>
  <PresentationFormat>On-screen Show (4:3)</PresentationFormat>
  <Paragraphs>213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Board Priorities (2013-2015) Semi-Annual Progress Report 13/14 Mid Year</vt:lpstr>
      <vt:lpstr>Board Priorities 2013-2015 Reporting Schedule*</vt:lpstr>
      <vt:lpstr>2013-15 Priorities Status Overview</vt:lpstr>
      <vt:lpstr>PowerPoint Presentation</vt:lpstr>
      <vt:lpstr>Objective 1: We Will Engage Every Student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Objective 2: We will implement Balanced Assessments.</vt:lpstr>
      <vt:lpstr>PowerPoint Presentation</vt:lpstr>
      <vt:lpstr>PowerPoint Presentation</vt:lpstr>
      <vt:lpstr>Objective 3: We will improve opportunity and achievement.</vt:lpstr>
      <vt:lpstr>PowerPoint Presentation</vt:lpstr>
      <vt:lpstr>PowerPoint Presentation</vt:lpstr>
      <vt:lpstr>PowerPoint Presentation</vt:lpstr>
      <vt:lpstr>Objective 4: We will create and expand partnerships.</vt:lpstr>
      <vt:lpstr>PowerPoint Presentation</vt:lpstr>
      <vt:lpstr>PowerPoint Presentation</vt:lpstr>
      <vt:lpstr>Objective 5: We will optimize resources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Charlie Price</dc:creator>
  <cp:lastModifiedBy>acps</cp:lastModifiedBy>
  <cp:revision>52</cp:revision>
  <cp:lastPrinted>2013-12-02T12:55:23Z</cp:lastPrinted>
  <dcterms:created xsi:type="dcterms:W3CDTF">2006-08-16T00:00:00Z</dcterms:created>
  <dcterms:modified xsi:type="dcterms:W3CDTF">2013-12-06T17:56:54Z</dcterms:modified>
</cp:coreProperties>
</file>